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03" r:id="rId1"/>
  </p:sldMasterIdLst>
  <p:notesMasterIdLst>
    <p:notesMasterId r:id="rId12"/>
  </p:notesMasterIdLst>
  <p:sldIdLst>
    <p:sldId id="256" r:id="rId2"/>
    <p:sldId id="355" r:id="rId3"/>
    <p:sldId id="385" r:id="rId4"/>
    <p:sldId id="356" r:id="rId5"/>
    <p:sldId id="370" r:id="rId6"/>
    <p:sldId id="386" r:id="rId7"/>
    <p:sldId id="387" r:id="rId8"/>
    <p:sldId id="389" r:id="rId9"/>
    <p:sldId id="388" r:id="rId10"/>
    <p:sldId id="390" r:id="rId11"/>
  </p:sldIdLst>
  <p:sldSz cx="9144000" cy="5143500" type="screen16x9"/>
  <p:notesSz cx="6858000" cy="9144000"/>
  <p:embeddedFontLst>
    <p:embeddedFont>
      <p:font typeface="Baskerville Old Face" panose="02020602080505020303" pitchFamily="18" charset="77"/>
      <p:regular r:id="rId13"/>
    </p:embeddedFont>
    <p:embeddedFont>
      <p:font typeface="Lato" panose="020F0502020204030203" pitchFamily="34" charset="0"/>
      <p:regular r:id="rId14"/>
      <p:bold r:id="rId15"/>
      <p:italic r:id="rId16"/>
      <p:boldItalic r:id="rId17"/>
    </p:embeddedFont>
    <p:embeddedFont>
      <p:font typeface="Montserrat" pitchFamily="2" charset="77"/>
      <p:regular r:id="rId18"/>
      <p:bold r:id="rId19"/>
      <p:italic r:id="rId20"/>
      <p:boldItalic r:id="rId21"/>
    </p:embeddedFont>
    <p:embeddedFont>
      <p:font typeface="Open Sans" panose="020B0606030504020204" pitchFamily="34" charset="0"/>
      <p:regular r:id="rId22"/>
      <p:bold r:id="rId23"/>
      <p:italic r:id="rId24"/>
      <p:boldItalic r:id="rId25"/>
    </p:embeddedFont>
    <p:embeddedFont>
      <p:font typeface="Vidaloka" panose="02000504000000020004" pitchFamily="2" charset="0"/>
      <p:regular r:id="rId2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78543F-F9E9-4716-872A-097333EC7DF6}">
  <a:tblStyle styleId="{5C78543F-F9E9-4716-872A-097333EC7DF6}"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3556"/>
  </p:normalViewPr>
  <p:slideViewPr>
    <p:cSldViewPr snapToGrid="0" snapToObjects="1">
      <p:cViewPr varScale="1">
        <p:scale>
          <a:sx n="138" d="100"/>
          <a:sy n="138" d="100"/>
        </p:scale>
        <p:origin x="880"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26" Type="http://schemas.openxmlformats.org/officeDocument/2006/relationships/font" Target="fonts/font14.fntdata"/><Relationship Id="rId3" Type="http://schemas.openxmlformats.org/officeDocument/2006/relationships/slide" Target="slides/slide2.xml"/><Relationship Id="rId21" Type="http://schemas.openxmlformats.org/officeDocument/2006/relationships/font" Target="fonts/font9.fntdata"/><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5" Type="http://schemas.openxmlformats.org/officeDocument/2006/relationships/font" Target="fonts/font13.fntdata"/><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font" Target="fonts/font8.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2.fntdata"/><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font" Target="fonts/font11.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font" Target="fonts/font10.fntdata"/><Relationship Id="rId27" Type="http://schemas.openxmlformats.org/officeDocument/2006/relationships/presProps" Target="presProps.xml"/><Relationship Id="rId30"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6BE0FDA-F445-6E46-9043-E6561B10E263}" type="doc">
      <dgm:prSet loTypeId="urn:microsoft.com/office/officeart/2005/8/layout/vList2" loCatId="list" qsTypeId="urn:microsoft.com/office/officeart/2005/8/quickstyle/simple1" qsCatId="simple" csTypeId="urn:microsoft.com/office/officeart/2005/8/colors/accent1_1" csCatId="accent1" phldr="1"/>
      <dgm:spPr/>
      <dgm:t>
        <a:bodyPr/>
        <a:lstStyle/>
        <a:p>
          <a:endParaRPr lang="en-US"/>
        </a:p>
      </dgm:t>
    </dgm:pt>
    <dgm:pt modelId="{9E6368F3-1831-D348-8159-AFB790D859B1}">
      <dgm:prSet/>
      <dgm:spPr>
        <a:solidFill>
          <a:schemeClr val="bg1">
            <a:lumMod val="90000"/>
          </a:schemeClr>
        </a:solidFill>
      </dgm:spPr>
      <dgm:t>
        <a:bodyPr/>
        <a:lstStyle/>
        <a:p>
          <a:r>
            <a:rPr lang="en-US" b="0" i="0" dirty="0">
              <a:latin typeface="Baskerville Old Face" panose="02020602080505020303" pitchFamily="18" charset="77"/>
            </a:rPr>
            <a:t>Are estimates of heterozygosity and allele diversity, currently not utilized by the IUCN to rank threatened species, good predictors of endangerment?</a:t>
          </a:r>
          <a:endParaRPr lang="en-US" dirty="0">
            <a:latin typeface="Baskerville Old Face" panose="02020602080505020303" pitchFamily="18" charset="77"/>
          </a:endParaRPr>
        </a:p>
      </dgm:t>
    </dgm:pt>
    <dgm:pt modelId="{F9A34CBC-6D81-A04A-8F97-A81A7F3A8024}" type="parTrans" cxnId="{099EBBD7-502D-0F43-BF3E-5CCC1A107942}">
      <dgm:prSet/>
      <dgm:spPr/>
      <dgm:t>
        <a:bodyPr/>
        <a:lstStyle/>
        <a:p>
          <a:endParaRPr lang="en-US"/>
        </a:p>
      </dgm:t>
    </dgm:pt>
    <dgm:pt modelId="{7331ED08-A2AB-8D4C-A334-3D93E8D3ED66}" type="sibTrans" cxnId="{099EBBD7-502D-0F43-BF3E-5CCC1A107942}">
      <dgm:prSet/>
      <dgm:spPr/>
      <dgm:t>
        <a:bodyPr/>
        <a:lstStyle/>
        <a:p>
          <a:endParaRPr lang="en-US"/>
        </a:p>
      </dgm:t>
    </dgm:pt>
    <dgm:pt modelId="{3A307B8A-9832-6D4D-9149-31B00B3813FB}">
      <dgm:prSet/>
      <dgm:spPr/>
      <dgm:t>
        <a:bodyPr/>
        <a:lstStyle/>
        <a:p>
          <a:r>
            <a:rPr lang="en-US" b="0" i="0" dirty="0">
              <a:latin typeface="Baskerville Old Face" panose="02020602080505020303" pitchFamily="18" charset="77"/>
            </a:rPr>
            <a:t>It is hypothesized that as species become endangered they experience a reduction in genetic and allelic diversity </a:t>
          </a:r>
          <a:endParaRPr lang="en-US" dirty="0">
            <a:latin typeface="Baskerville Old Face" panose="02020602080505020303" pitchFamily="18" charset="77"/>
          </a:endParaRPr>
        </a:p>
      </dgm:t>
    </dgm:pt>
    <dgm:pt modelId="{DE2D288E-3B49-534D-B807-7F1EE45E1AFF}" type="parTrans" cxnId="{A3D38F18-0E11-7A4F-8F4B-EFF462550151}">
      <dgm:prSet/>
      <dgm:spPr/>
      <dgm:t>
        <a:bodyPr/>
        <a:lstStyle/>
        <a:p>
          <a:endParaRPr lang="en-US"/>
        </a:p>
      </dgm:t>
    </dgm:pt>
    <dgm:pt modelId="{30926D17-4EB0-AE46-A237-D5993C1ABD9E}" type="sibTrans" cxnId="{A3D38F18-0E11-7A4F-8F4B-EFF462550151}">
      <dgm:prSet/>
      <dgm:spPr/>
      <dgm:t>
        <a:bodyPr/>
        <a:lstStyle/>
        <a:p>
          <a:endParaRPr lang="en-US"/>
        </a:p>
      </dgm:t>
    </dgm:pt>
    <dgm:pt modelId="{BD36D50A-D620-D343-95E0-6A3AE420FB8E}" type="pres">
      <dgm:prSet presAssocID="{36BE0FDA-F445-6E46-9043-E6561B10E263}" presName="linear" presStyleCnt="0">
        <dgm:presLayoutVars>
          <dgm:animLvl val="lvl"/>
          <dgm:resizeHandles val="exact"/>
        </dgm:presLayoutVars>
      </dgm:prSet>
      <dgm:spPr/>
    </dgm:pt>
    <dgm:pt modelId="{0A73ED21-0C1F-A146-B567-FA1345672B74}" type="pres">
      <dgm:prSet presAssocID="{9E6368F3-1831-D348-8159-AFB790D859B1}" presName="parentText" presStyleLbl="node1" presStyleIdx="0" presStyleCnt="2">
        <dgm:presLayoutVars>
          <dgm:chMax val="0"/>
          <dgm:bulletEnabled val="1"/>
        </dgm:presLayoutVars>
      </dgm:prSet>
      <dgm:spPr/>
    </dgm:pt>
    <dgm:pt modelId="{93809A33-F142-AC40-B8A2-4AD6F29FFF77}" type="pres">
      <dgm:prSet presAssocID="{7331ED08-A2AB-8D4C-A334-3D93E8D3ED66}" presName="spacer" presStyleCnt="0"/>
      <dgm:spPr/>
    </dgm:pt>
    <dgm:pt modelId="{5FEC9CE5-3651-2046-9FAB-301223B2CEB2}" type="pres">
      <dgm:prSet presAssocID="{3A307B8A-9832-6D4D-9149-31B00B3813FB}" presName="parentText" presStyleLbl="node1" presStyleIdx="1" presStyleCnt="2">
        <dgm:presLayoutVars>
          <dgm:chMax val="0"/>
          <dgm:bulletEnabled val="1"/>
        </dgm:presLayoutVars>
      </dgm:prSet>
      <dgm:spPr/>
    </dgm:pt>
  </dgm:ptLst>
  <dgm:cxnLst>
    <dgm:cxn modelId="{A3D38F18-0E11-7A4F-8F4B-EFF462550151}" srcId="{36BE0FDA-F445-6E46-9043-E6561B10E263}" destId="{3A307B8A-9832-6D4D-9149-31B00B3813FB}" srcOrd="1" destOrd="0" parTransId="{DE2D288E-3B49-534D-B807-7F1EE45E1AFF}" sibTransId="{30926D17-4EB0-AE46-A237-D5993C1ABD9E}"/>
    <dgm:cxn modelId="{43700181-9C81-014F-BC53-46BD48A6B579}" type="presOf" srcId="{9E6368F3-1831-D348-8159-AFB790D859B1}" destId="{0A73ED21-0C1F-A146-B567-FA1345672B74}" srcOrd="0" destOrd="0" presId="urn:microsoft.com/office/officeart/2005/8/layout/vList2"/>
    <dgm:cxn modelId="{1923EEA2-8D04-E248-82FB-9563632A9C36}" type="presOf" srcId="{36BE0FDA-F445-6E46-9043-E6561B10E263}" destId="{BD36D50A-D620-D343-95E0-6A3AE420FB8E}" srcOrd="0" destOrd="0" presId="urn:microsoft.com/office/officeart/2005/8/layout/vList2"/>
    <dgm:cxn modelId="{034622C5-8B16-4241-85C6-298BB08E4CEF}" type="presOf" srcId="{3A307B8A-9832-6D4D-9149-31B00B3813FB}" destId="{5FEC9CE5-3651-2046-9FAB-301223B2CEB2}" srcOrd="0" destOrd="0" presId="urn:microsoft.com/office/officeart/2005/8/layout/vList2"/>
    <dgm:cxn modelId="{099EBBD7-502D-0F43-BF3E-5CCC1A107942}" srcId="{36BE0FDA-F445-6E46-9043-E6561B10E263}" destId="{9E6368F3-1831-D348-8159-AFB790D859B1}" srcOrd="0" destOrd="0" parTransId="{F9A34CBC-6D81-A04A-8F97-A81A7F3A8024}" sibTransId="{7331ED08-A2AB-8D4C-A334-3D93E8D3ED66}"/>
    <dgm:cxn modelId="{2AFF866B-DD06-3342-BC9B-F238782D98BD}" type="presParOf" srcId="{BD36D50A-D620-D343-95E0-6A3AE420FB8E}" destId="{0A73ED21-0C1F-A146-B567-FA1345672B74}" srcOrd="0" destOrd="0" presId="urn:microsoft.com/office/officeart/2005/8/layout/vList2"/>
    <dgm:cxn modelId="{E3D54103-5DB3-1541-975D-C1D4B96EF0C4}" type="presParOf" srcId="{BD36D50A-D620-D343-95E0-6A3AE420FB8E}" destId="{93809A33-F142-AC40-B8A2-4AD6F29FFF77}" srcOrd="1" destOrd="0" presId="urn:microsoft.com/office/officeart/2005/8/layout/vList2"/>
    <dgm:cxn modelId="{52909662-2847-A849-9C5B-A05B9D8F539F}" type="presParOf" srcId="{BD36D50A-D620-D343-95E0-6A3AE420FB8E}" destId="{5FEC9CE5-3651-2046-9FAB-301223B2CEB2}" srcOrd="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A73ED21-0C1F-A146-B567-FA1345672B74}">
      <dsp:nvSpPr>
        <dsp:cNvPr id="0" name=""/>
        <dsp:cNvSpPr/>
      </dsp:nvSpPr>
      <dsp:spPr>
        <a:xfrm>
          <a:off x="0" y="34195"/>
          <a:ext cx="6111433" cy="1533870"/>
        </a:xfrm>
        <a:prstGeom prst="roundRect">
          <a:avLst/>
        </a:prstGeom>
        <a:solidFill>
          <a:schemeClr val="bg1">
            <a:lumMod val="9000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b="0" i="0" kern="1200" dirty="0">
              <a:latin typeface="Baskerville Old Face" panose="02020602080505020303" pitchFamily="18" charset="77"/>
            </a:rPr>
            <a:t>Are estimates of heterozygosity and allele diversity, currently not utilized by the IUCN to rank threatened species, good predictors of endangerment?</a:t>
          </a:r>
          <a:endParaRPr lang="en-US" sz="2300" kern="1200" dirty="0">
            <a:latin typeface="Baskerville Old Face" panose="02020602080505020303" pitchFamily="18" charset="77"/>
          </a:endParaRPr>
        </a:p>
      </dsp:txBody>
      <dsp:txXfrm>
        <a:off x="74877" y="109072"/>
        <a:ext cx="5961679" cy="1384116"/>
      </dsp:txXfrm>
    </dsp:sp>
    <dsp:sp modelId="{5FEC9CE5-3651-2046-9FAB-301223B2CEB2}">
      <dsp:nvSpPr>
        <dsp:cNvPr id="0" name=""/>
        <dsp:cNvSpPr/>
      </dsp:nvSpPr>
      <dsp:spPr>
        <a:xfrm>
          <a:off x="0" y="1634305"/>
          <a:ext cx="6111433" cy="1533870"/>
        </a:xfrm>
        <a:prstGeom prst="round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b="0" i="0" kern="1200" dirty="0">
              <a:latin typeface="Baskerville Old Face" panose="02020602080505020303" pitchFamily="18" charset="77"/>
            </a:rPr>
            <a:t>It is hypothesized that as species become endangered they experience a reduction in genetic and allelic diversity </a:t>
          </a:r>
          <a:endParaRPr lang="en-US" sz="2300" kern="1200" dirty="0">
            <a:latin typeface="Baskerville Old Face" panose="02020602080505020303" pitchFamily="18" charset="77"/>
          </a:endParaRPr>
        </a:p>
      </dsp:txBody>
      <dsp:txXfrm>
        <a:off x="74877" y="1709182"/>
        <a:ext cx="5961679" cy="1384116"/>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0" name="Google Shape;48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500" dirty="0">
                <a:solidFill>
                  <a:schemeClr val="accent2">
                    <a:lumMod val="75000"/>
                  </a:schemeClr>
                </a:solidFill>
                <a:latin typeface="Baskerville Old Face" panose="02020602080505020303" pitchFamily="18" charset="77"/>
              </a:rPr>
              <a:t>This is widely recognized and used as an indicator to determine extinction risk </a:t>
            </a:r>
            <a:endParaRPr lang="en-US" sz="1500" dirty="0">
              <a:solidFill>
                <a:schemeClr val="accent2">
                  <a:lumMod val="75000"/>
                </a:schemeClr>
              </a:solidFill>
              <a:latin typeface="Baskerville Old Face" panose="02020602080505020303" pitchFamily="18" charset="77"/>
              <a:sym typeface="Wingdings" pitchFamily="2" charset="2"/>
            </a:endParaRPr>
          </a:p>
          <a:p>
            <a:pPr lvl="1"/>
            <a:r>
              <a:rPr lang="en-US" sz="1500" dirty="0">
                <a:solidFill>
                  <a:schemeClr val="accent2">
                    <a:lumMod val="75000"/>
                  </a:schemeClr>
                </a:solidFill>
                <a:latin typeface="Baskerville Old Face" panose="02020602080505020303" pitchFamily="18" charset="77"/>
                <a:sym typeface="Wingdings" pitchFamily="2" charset="2"/>
              </a:rPr>
              <a:t> </a:t>
            </a:r>
            <a:r>
              <a:rPr lang="en-US" sz="1500" dirty="0">
                <a:solidFill>
                  <a:schemeClr val="accent2">
                    <a:lumMod val="75000"/>
                  </a:schemeClr>
                </a:solidFill>
                <a:latin typeface="Baskerville Old Face" panose="02020602080505020303" pitchFamily="18" charset="77"/>
              </a:rPr>
              <a:t>Guides scientific </a:t>
            </a:r>
            <a:r>
              <a:rPr lang="en-US" sz="1500" dirty="0" err="1">
                <a:solidFill>
                  <a:schemeClr val="accent2">
                    <a:lumMod val="75000"/>
                  </a:schemeClr>
                </a:solidFill>
                <a:latin typeface="Baskerville Old Face" panose="02020602080505020303" pitchFamily="18" charset="77"/>
              </a:rPr>
              <a:t>research,commonly</a:t>
            </a:r>
            <a:r>
              <a:rPr lang="en-US" sz="1500" dirty="0">
                <a:solidFill>
                  <a:schemeClr val="accent2">
                    <a:lumMod val="75000"/>
                  </a:schemeClr>
                </a:solidFill>
                <a:latin typeface="Baskerville Old Face" panose="02020602080505020303" pitchFamily="18" charset="77"/>
              </a:rPr>
              <a:t> reported in scientific research, inform policy makers, influences resource allocation, brings awareness </a:t>
            </a:r>
            <a:endParaRPr lang="en-US" dirty="0"/>
          </a:p>
          <a:p>
            <a:endParaRPr lang="en-US" dirty="0"/>
          </a:p>
        </p:txBody>
      </p:sp>
    </p:spTree>
    <p:extLst>
      <p:ext uri="{BB962C8B-B14F-4D97-AF65-F5344CB8AC3E}">
        <p14:creationId xmlns:p14="http://schemas.microsoft.com/office/powerpoint/2010/main" val="13362165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0" i="0" dirty="0">
                <a:solidFill>
                  <a:srgbClr val="1C1D1E"/>
                </a:solidFill>
                <a:effectLst/>
                <a:latin typeface="Open Sans" panose="020B0606030504020204" pitchFamily="34" charset="0"/>
              </a:rPr>
              <a:t>Heterozygosity: general measure for genetic variation within a population </a:t>
            </a:r>
          </a:p>
          <a:p>
            <a:r>
              <a:rPr lang="en-US" b="0" i="0" dirty="0">
                <a:solidFill>
                  <a:srgbClr val="1C1D1E"/>
                </a:solidFill>
                <a:effectLst/>
                <a:latin typeface="Open Sans" panose="020B0606030504020204" pitchFamily="34" charset="0"/>
              </a:rPr>
              <a:t>Endangered populations have typically gone through a process of decline and fragmentation during which genetic drift is expected to have a strong effect over selection and gene flow.</a:t>
            </a:r>
          </a:p>
          <a:p>
            <a:r>
              <a:rPr lang="en-US" b="0" i="0" dirty="0">
                <a:solidFill>
                  <a:srgbClr val="1C1D1E"/>
                </a:solidFill>
                <a:effectLst/>
                <a:latin typeface="Open Sans" panose="020B0606030504020204" pitchFamily="34" charset="0"/>
              </a:rPr>
              <a:t>As a result, genetic diversity might be lost, slightly deleterious alleles might increase in frequency or even become fixed and homozygosity might increase as a consequence of diversity loss </a:t>
            </a:r>
          </a:p>
          <a:p>
            <a:r>
              <a:rPr lang="en-US" b="0" i="0" dirty="0">
                <a:solidFill>
                  <a:srgbClr val="1C1D1E"/>
                </a:solidFill>
                <a:effectLst/>
                <a:latin typeface="Open Sans" panose="020B0606030504020204" pitchFamily="34" charset="0"/>
              </a:rPr>
              <a:t>The occurrence of these circumstances might in turn compromise the viability of the populations, as they are expected to result in reduced adaptive potential and lower individual fitness due to the increased opportunities for </a:t>
            </a:r>
            <a:r>
              <a:rPr lang="en-US" b="0" i="0" dirty="0" err="1">
                <a:solidFill>
                  <a:srgbClr val="1C1D1E"/>
                </a:solidFill>
                <a:effectLst/>
                <a:latin typeface="Open Sans" panose="020B0606030504020204" pitchFamily="34" charset="0"/>
              </a:rPr>
              <a:t>matings</a:t>
            </a:r>
            <a:r>
              <a:rPr lang="en-US" b="0" i="0" dirty="0">
                <a:solidFill>
                  <a:srgbClr val="1C1D1E"/>
                </a:solidFill>
                <a:effectLst/>
                <a:latin typeface="Open Sans" panose="020B0606030504020204" pitchFamily="34" charset="0"/>
              </a:rPr>
              <a:t> among relatives (inbreeding). </a:t>
            </a:r>
          </a:p>
          <a:p>
            <a:endParaRPr lang="en-US" dirty="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b="0" i="0" dirty="0">
                <a:solidFill>
                  <a:srgbClr val="1C1D1E"/>
                </a:solidFill>
                <a:effectLst/>
                <a:latin typeface="Open Sans" panose="020B0606030504020204" pitchFamily="34" charset="0"/>
              </a:rPr>
              <a:t>Fst: </a:t>
            </a:r>
            <a:r>
              <a:rPr lang="en-US" dirty="0">
                <a:latin typeface="Baskerville Old Face" panose="02020602080505020303" pitchFamily="18" charset="77"/>
              </a:rPr>
              <a:t>(greater </a:t>
            </a:r>
            <a:r>
              <a:rPr lang="en-US" dirty="0" err="1">
                <a:latin typeface="Baskerville Old Face" panose="02020602080505020303" pitchFamily="18" charset="77"/>
              </a:rPr>
              <a:t>fst</a:t>
            </a:r>
            <a:r>
              <a:rPr lang="en-US" dirty="0">
                <a:latin typeface="Baskerville Old Face" panose="02020602080505020303" pitchFamily="18" charset="77"/>
              </a:rPr>
              <a:t>, greater genetic divergence)</a:t>
            </a:r>
            <a:endParaRPr lang="en-US" b="0" i="0" dirty="0">
              <a:solidFill>
                <a:srgbClr val="1C1D1E"/>
              </a:solidFill>
              <a:effectLst/>
              <a:latin typeface="Open Sans" panose="020B0606030504020204" pitchFamily="34" charset="0"/>
            </a:endParaRPr>
          </a:p>
          <a:p>
            <a:endParaRPr lang="en-US" dirty="0"/>
          </a:p>
        </p:txBody>
      </p:sp>
    </p:spTree>
    <p:extLst>
      <p:ext uri="{BB962C8B-B14F-4D97-AF65-F5344CB8AC3E}">
        <p14:creationId xmlns:p14="http://schemas.microsoft.com/office/powerpoint/2010/main" val="6045328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dirty="0">
                <a:solidFill>
                  <a:srgbClr val="000000"/>
                </a:solidFill>
                <a:effectLst/>
                <a:latin typeface="Times New Roman" panose="02020603050405020304" pitchFamily="18" charset="0"/>
                <a:ea typeface="Times New Roman" panose="02020603050405020304" pitchFamily="18" charset="0"/>
              </a:rPr>
              <a:t>Th</a:t>
            </a:r>
            <a:endParaRPr lang="en-US" dirty="0"/>
          </a:p>
          <a:p>
            <a:endParaRPr lang="en-US" dirty="0"/>
          </a:p>
        </p:txBody>
      </p:sp>
    </p:spTree>
    <p:extLst>
      <p:ext uri="{BB962C8B-B14F-4D97-AF65-F5344CB8AC3E}">
        <p14:creationId xmlns:p14="http://schemas.microsoft.com/office/powerpoint/2010/main" val="11800186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510425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663821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880762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039975" y="1324500"/>
            <a:ext cx="70641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65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r>
              <a:rPr lang="en-US"/>
              <a:t>Click to edit Master title style</a:t>
            </a:r>
            <a:endParaRPr/>
          </a:p>
        </p:txBody>
      </p:sp>
      <p:sp>
        <p:nvSpPr>
          <p:cNvPr id="10" name="Google Shape;10;p2"/>
          <p:cNvSpPr txBox="1">
            <a:spLocks noGrp="1"/>
          </p:cNvSpPr>
          <p:nvPr>
            <p:ph type="subTitle" idx="1"/>
          </p:nvPr>
        </p:nvSpPr>
        <p:spPr>
          <a:xfrm>
            <a:off x="1040000" y="3377100"/>
            <a:ext cx="7064100" cy="441900"/>
          </a:xfrm>
          <a:prstGeom prst="rect">
            <a:avLst/>
          </a:prstGeom>
        </p:spPr>
        <p:txBody>
          <a:bodyPr spcFirstLastPara="1" wrap="square" lIns="91425" tIns="91425" rIns="91425" bIns="91425" anchor="b" anchorCtr="0">
            <a:noAutofit/>
          </a:bodyPr>
          <a:lstStyle>
            <a:lvl1pPr lvl="0" algn="ctr">
              <a:lnSpc>
                <a:spcPct val="100000"/>
              </a:lnSpc>
              <a:spcBef>
                <a:spcPts val="0"/>
              </a:spcBef>
              <a:spcAft>
                <a:spcPts val="0"/>
              </a:spcAft>
              <a:buSzPts val="2800"/>
              <a:buNone/>
              <a:defRPr sz="16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r>
              <a:rPr lang="en-US"/>
              <a:t>Click to edit Master subtitle style</a:t>
            </a:r>
            <a:endParaRPr/>
          </a:p>
        </p:txBody>
      </p:sp>
      <p:cxnSp>
        <p:nvCxnSpPr>
          <p:cNvPr id="11" name="Google Shape;11;p2"/>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2" name="Google Shape;12;p2"/>
          <p:cNvCxnSpPr/>
          <p:nvPr/>
        </p:nvCxnSpPr>
        <p:spPr>
          <a:xfrm flipH="1">
            <a:off x="-257975" y="-72550"/>
            <a:ext cx="3047400" cy="13464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3" name="Google Shape;13;p2"/>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4" name="Google Shape;14;p2"/>
          <p:cNvCxnSpPr/>
          <p:nvPr/>
        </p:nvCxnSpPr>
        <p:spPr>
          <a:xfrm flipH="1">
            <a:off x="6467450" y="3935375"/>
            <a:ext cx="3047400" cy="13464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mc:AlternateContent xmlns:mc="http://schemas.openxmlformats.org/markup-compatibility/2006">
    <mc:Choice xmlns:p14="http://schemas.microsoft.com/office/powerpoint/2010/main" Requires="p14">
      <p:transition spd="slow" p14:dur="2000" advClick="0"/>
    </mc:Choice>
    <mc:Fallback>
      <p:transition spd="slow" advClick="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3">
  <p:cSld name="CUSTOM_30">
    <p:spTree>
      <p:nvGrpSpPr>
        <p:cNvPr id="1" name="Shape 461"/>
        <p:cNvGrpSpPr/>
        <p:nvPr/>
      </p:nvGrpSpPr>
      <p:grpSpPr>
        <a:xfrm>
          <a:off x="0" y="0"/>
          <a:ext cx="0" cy="0"/>
          <a:chOff x="0" y="0"/>
          <a:chExt cx="0" cy="0"/>
        </a:xfrm>
      </p:grpSpPr>
      <p:cxnSp>
        <p:nvCxnSpPr>
          <p:cNvPr id="462" name="Google Shape;462;p53"/>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63" name="Google Shape;463;p53"/>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64" name="Google Shape;464;p53"/>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65" name="Google Shape;465;p53"/>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66" name="Google Shape;466;p53"/>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67" name="Google Shape;467;p53"/>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mc:AlternateContent xmlns:mc="http://schemas.openxmlformats.org/markup-compatibility/2006">
    <mc:Choice xmlns:p14="http://schemas.microsoft.com/office/powerpoint/2010/main" Requires="p14">
      <p:transition spd="slow" p14:dur="2000" advClick="0"/>
    </mc:Choice>
    <mc:Fallback>
      <p:transition spd="slow" advClick="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3"/>
        <p:cNvGrpSpPr/>
        <p:nvPr/>
      </p:nvGrpSpPr>
      <p:grpSpPr>
        <a:xfrm>
          <a:off x="0" y="0"/>
          <a:ext cx="0" cy="0"/>
          <a:chOff x="0" y="0"/>
          <a:chExt cx="0" cy="0"/>
        </a:xfrm>
      </p:grpSpPr>
      <p:sp>
        <p:nvSpPr>
          <p:cNvPr id="24" name="Google Shape;24;p4"/>
          <p:cNvSpPr txBox="1">
            <a:spLocks noGrp="1"/>
          </p:cNvSpPr>
          <p:nvPr>
            <p:ph type="title"/>
          </p:nvPr>
        </p:nvSpPr>
        <p:spPr>
          <a:xfrm>
            <a:off x="713225" y="445025"/>
            <a:ext cx="47115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r>
              <a:rPr lang="en-US"/>
              <a:t>Click to edit Master title style</a:t>
            </a:r>
            <a:endParaRPr/>
          </a:p>
        </p:txBody>
      </p:sp>
      <p:sp>
        <p:nvSpPr>
          <p:cNvPr id="25" name="Google Shape;25;p4"/>
          <p:cNvSpPr txBox="1">
            <a:spLocks noGrp="1"/>
          </p:cNvSpPr>
          <p:nvPr>
            <p:ph type="body" idx="1"/>
          </p:nvPr>
        </p:nvSpPr>
        <p:spPr>
          <a:xfrm>
            <a:off x="713250" y="1272925"/>
            <a:ext cx="7717500" cy="3295800"/>
          </a:xfrm>
          <a:prstGeom prst="rect">
            <a:avLst/>
          </a:prstGeom>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1"/>
              </a:buClr>
              <a:buSzPts val="1800"/>
              <a:buFont typeface="Lato"/>
              <a:buChar char="●"/>
              <a:defRPr sz="1100"/>
            </a:lvl1pPr>
            <a:lvl2pPr marL="914400" lvl="1" indent="-317500">
              <a:spcBef>
                <a:spcPts val="0"/>
              </a:spcBef>
              <a:spcAft>
                <a:spcPts val="0"/>
              </a:spcAft>
              <a:buClr>
                <a:schemeClr val="dk1"/>
              </a:buClr>
              <a:buSzPts val="1400"/>
              <a:buFont typeface="Lato"/>
              <a:buChar char="○"/>
              <a:defRPr/>
            </a:lvl2pPr>
            <a:lvl3pPr marL="1371600" lvl="2" indent="-317500">
              <a:spcBef>
                <a:spcPts val="0"/>
              </a:spcBef>
              <a:spcAft>
                <a:spcPts val="0"/>
              </a:spcAft>
              <a:buClr>
                <a:schemeClr val="dk1"/>
              </a:buClr>
              <a:buSzPts val="1400"/>
              <a:buFont typeface="Lato"/>
              <a:buChar char="■"/>
              <a:defRPr/>
            </a:lvl3pPr>
            <a:lvl4pPr marL="1828800" lvl="3" indent="-317500">
              <a:spcBef>
                <a:spcPts val="0"/>
              </a:spcBef>
              <a:spcAft>
                <a:spcPts val="0"/>
              </a:spcAft>
              <a:buClr>
                <a:schemeClr val="dk1"/>
              </a:buClr>
              <a:buSzPts val="1400"/>
              <a:buFont typeface="Lato"/>
              <a:buChar char="●"/>
              <a:defRPr/>
            </a:lvl4pPr>
            <a:lvl5pPr marL="2286000" lvl="4" indent="-317500">
              <a:spcBef>
                <a:spcPts val="0"/>
              </a:spcBef>
              <a:spcAft>
                <a:spcPts val="0"/>
              </a:spcAft>
              <a:buClr>
                <a:schemeClr val="dk1"/>
              </a:buClr>
              <a:buSzPts val="1400"/>
              <a:buFont typeface="Lato"/>
              <a:buChar char="○"/>
              <a:defRPr/>
            </a:lvl5pPr>
            <a:lvl6pPr marL="2743200" lvl="5" indent="-317500">
              <a:spcBef>
                <a:spcPts val="0"/>
              </a:spcBef>
              <a:spcAft>
                <a:spcPts val="0"/>
              </a:spcAft>
              <a:buClr>
                <a:schemeClr val="dk1"/>
              </a:buClr>
              <a:buSzPts val="1400"/>
              <a:buFont typeface="Lato"/>
              <a:buChar char="■"/>
              <a:defRPr/>
            </a:lvl6pPr>
            <a:lvl7pPr marL="3200400" lvl="6" indent="-317500">
              <a:spcBef>
                <a:spcPts val="0"/>
              </a:spcBef>
              <a:spcAft>
                <a:spcPts val="0"/>
              </a:spcAft>
              <a:buClr>
                <a:schemeClr val="dk1"/>
              </a:buClr>
              <a:buSzPts val="1400"/>
              <a:buFont typeface="Lato"/>
              <a:buChar char="●"/>
              <a:defRPr/>
            </a:lvl7pPr>
            <a:lvl8pPr marL="3657600" lvl="7" indent="-317500">
              <a:spcBef>
                <a:spcPts val="0"/>
              </a:spcBef>
              <a:spcAft>
                <a:spcPts val="0"/>
              </a:spcAft>
              <a:buClr>
                <a:schemeClr val="dk1"/>
              </a:buClr>
              <a:buSzPts val="1400"/>
              <a:buFont typeface="Lato"/>
              <a:buChar char="○"/>
              <a:defRPr/>
            </a:lvl8pPr>
            <a:lvl9pPr marL="4114800" lvl="8" indent="-317500">
              <a:spcBef>
                <a:spcPts val="0"/>
              </a:spcBef>
              <a:spcAft>
                <a:spcPts val="0"/>
              </a:spcAft>
              <a:buClr>
                <a:schemeClr val="dk1"/>
              </a:buClr>
              <a:buSzPts val="1400"/>
              <a:buFont typeface="Lato"/>
              <a:buChar char="■"/>
              <a:defRPr/>
            </a:lvl9pPr>
          </a:lstStyle>
          <a:p>
            <a:pPr lvl="0"/>
            <a:r>
              <a:rPr lang="en-US"/>
              <a:t>Click to edit Master text styles</a:t>
            </a:r>
          </a:p>
        </p:txBody>
      </p:sp>
      <p:cxnSp>
        <p:nvCxnSpPr>
          <p:cNvPr id="26" name="Google Shape;26;p4"/>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7" name="Google Shape;27;p4"/>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8" name="Google Shape;28;p4"/>
          <p:cNvCxnSpPr/>
          <p:nvPr/>
        </p:nvCxnSpPr>
        <p:spPr>
          <a:xfrm>
            <a:off x="6884900" y="-113600"/>
            <a:ext cx="2565600" cy="13062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mc:AlternateContent xmlns:mc="http://schemas.openxmlformats.org/markup-compatibility/2006">
    <mc:Choice xmlns:p14="http://schemas.microsoft.com/office/powerpoint/2010/main" Requires="p14">
      <p:transition spd="slow" p14:dur="2000" advClick="0"/>
    </mc:Choice>
    <mc:Fallback>
      <p:transition spd="slow" advClick="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8"/>
        <p:cNvGrpSpPr/>
        <p:nvPr/>
      </p:nvGrpSpPr>
      <p:grpSpPr>
        <a:xfrm>
          <a:off x="0" y="0"/>
          <a:ext cx="0" cy="0"/>
          <a:chOff x="0" y="0"/>
          <a:chExt cx="0" cy="0"/>
        </a:xfrm>
      </p:grpSpPr>
      <p:sp>
        <p:nvSpPr>
          <p:cNvPr id="39" name="Google Shape;39;p6"/>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r>
              <a:rPr lang="en-US"/>
              <a:t>Click to edit Master title style</a:t>
            </a:r>
            <a:endParaRPr/>
          </a:p>
        </p:txBody>
      </p:sp>
      <p:cxnSp>
        <p:nvCxnSpPr>
          <p:cNvPr id="40" name="Google Shape;40;p6"/>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1" name="Google Shape;41;p6"/>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mc:AlternateContent xmlns:mc="http://schemas.openxmlformats.org/markup-compatibility/2006">
    <mc:Choice xmlns:p14="http://schemas.microsoft.com/office/powerpoint/2010/main" Requires="p14">
      <p:transition spd="slow" p14:dur="2000" advClick="0"/>
    </mc:Choice>
    <mc:Fallback>
      <p:transition spd="slow" advClick="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2"/>
        <p:cNvGrpSpPr/>
        <p:nvPr/>
      </p:nvGrpSpPr>
      <p:grpSpPr>
        <a:xfrm>
          <a:off x="0" y="0"/>
          <a:ext cx="0" cy="0"/>
          <a:chOff x="0" y="0"/>
          <a:chExt cx="0" cy="0"/>
        </a:xfrm>
      </p:grpSpPr>
      <p:sp>
        <p:nvSpPr>
          <p:cNvPr id="43" name="Google Shape;43;p7"/>
          <p:cNvSpPr txBox="1">
            <a:spLocks noGrp="1"/>
          </p:cNvSpPr>
          <p:nvPr>
            <p:ph type="subTitle" idx="1"/>
          </p:nvPr>
        </p:nvSpPr>
        <p:spPr>
          <a:xfrm>
            <a:off x="2247500" y="1433050"/>
            <a:ext cx="1838100" cy="357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9pPr>
          </a:lstStyle>
          <a:p>
            <a:r>
              <a:rPr lang="en-US"/>
              <a:t>Click to edit Master subtitle style</a:t>
            </a:r>
            <a:endParaRPr/>
          </a:p>
        </p:txBody>
      </p:sp>
      <p:sp>
        <p:nvSpPr>
          <p:cNvPr id="44" name="Google Shape;44;p7"/>
          <p:cNvSpPr txBox="1">
            <a:spLocks noGrp="1"/>
          </p:cNvSpPr>
          <p:nvPr>
            <p:ph type="subTitle" idx="2"/>
          </p:nvPr>
        </p:nvSpPr>
        <p:spPr>
          <a:xfrm>
            <a:off x="2247500" y="1790050"/>
            <a:ext cx="5160300" cy="2754000"/>
          </a:xfrm>
          <a:prstGeom prst="rect">
            <a:avLst/>
          </a:prstGeom>
        </p:spPr>
        <p:txBody>
          <a:bodyPr spcFirstLastPara="1" wrap="square" lIns="91425" tIns="91425" rIns="91425" bIns="91425" anchor="t" anchorCtr="0">
            <a:noAutofit/>
          </a:bodyPr>
          <a:lstStyle>
            <a:lvl1pPr marR="50800" lvl="0" rtl="0">
              <a:lnSpc>
                <a:spcPct val="166000"/>
              </a:lnSpc>
              <a:spcBef>
                <a:spcPts val="0"/>
              </a:spcBef>
              <a:spcAft>
                <a:spcPts val="0"/>
              </a:spcAft>
              <a:buClr>
                <a:schemeClr val="accent1"/>
              </a:buClr>
              <a:buSzPts val="1400"/>
              <a:buChar char="●"/>
              <a:defRPr sz="1400">
                <a:solidFill>
                  <a:srgbClr val="374957"/>
                </a:solidFill>
              </a:defRPr>
            </a:lvl1pPr>
            <a:lvl2pPr lvl="1" algn="ctr" rtl="0">
              <a:spcBef>
                <a:spcPts val="0"/>
              </a:spcBef>
              <a:spcAft>
                <a:spcPts val="0"/>
              </a:spcAft>
              <a:buClr>
                <a:schemeClr val="dk1"/>
              </a:buClr>
              <a:buSzPts val="1400"/>
              <a:buChar char="○"/>
              <a:defRPr/>
            </a:lvl2pPr>
            <a:lvl3pPr lvl="2" algn="ctr" rtl="0">
              <a:spcBef>
                <a:spcPts val="0"/>
              </a:spcBef>
              <a:spcAft>
                <a:spcPts val="0"/>
              </a:spcAft>
              <a:buClr>
                <a:schemeClr val="dk1"/>
              </a:buClr>
              <a:buSzPts val="1400"/>
              <a:buChar char="■"/>
              <a:defRPr/>
            </a:lvl3pPr>
            <a:lvl4pPr lvl="3" algn="ctr" rtl="0">
              <a:spcBef>
                <a:spcPts val="0"/>
              </a:spcBef>
              <a:spcAft>
                <a:spcPts val="0"/>
              </a:spcAft>
              <a:buClr>
                <a:schemeClr val="dk1"/>
              </a:buClr>
              <a:buSzPts val="1400"/>
              <a:buChar char="●"/>
              <a:defRPr/>
            </a:lvl4pPr>
            <a:lvl5pPr lvl="4" algn="ctr" rtl="0">
              <a:spcBef>
                <a:spcPts val="0"/>
              </a:spcBef>
              <a:spcAft>
                <a:spcPts val="0"/>
              </a:spcAft>
              <a:buClr>
                <a:schemeClr val="dk1"/>
              </a:buClr>
              <a:buSzPts val="1400"/>
              <a:buChar char="○"/>
              <a:defRPr/>
            </a:lvl5pPr>
            <a:lvl6pPr lvl="5" algn="ctr" rtl="0">
              <a:spcBef>
                <a:spcPts val="0"/>
              </a:spcBef>
              <a:spcAft>
                <a:spcPts val="0"/>
              </a:spcAft>
              <a:buClr>
                <a:schemeClr val="dk1"/>
              </a:buClr>
              <a:buSzPts val="1400"/>
              <a:buChar char="■"/>
              <a:defRPr/>
            </a:lvl6pPr>
            <a:lvl7pPr lvl="6" algn="ctr" rtl="0">
              <a:spcBef>
                <a:spcPts val="0"/>
              </a:spcBef>
              <a:spcAft>
                <a:spcPts val="0"/>
              </a:spcAft>
              <a:buClr>
                <a:schemeClr val="dk1"/>
              </a:buClr>
              <a:buSzPts val="1400"/>
              <a:buChar char="●"/>
              <a:defRPr/>
            </a:lvl7pPr>
            <a:lvl8pPr lvl="7" algn="ctr" rtl="0">
              <a:spcBef>
                <a:spcPts val="0"/>
              </a:spcBef>
              <a:spcAft>
                <a:spcPts val="0"/>
              </a:spcAft>
              <a:buClr>
                <a:schemeClr val="dk1"/>
              </a:buClr>
              <a:buSzPts val="1400"/>
              <a:buChar char="○"/>
              <a:defRPr/>
            </a:lvl8pPr>
            <a:lvl9pPr lvl="8" algn="ctr" rtl="0">
              <a:spcBef>
                <a:spcPts val="0"/>
              </a:spcBef>
              <a:spcAft>
                <a:spcPts val="0"/>
              </a:spcAft>
              <a:buClr>
                <a:schemeClr val="dk1"/>
              </a:buClr>
              <a:buSzPts val="1400"/>
              <a:buChar char="■"/>
              <a:defRPr/>
            </a:lvl9pPr>
          </a:lstStyle>
          <a:p>
            <a:r>
              <a:rPr lang="en-US"/>
              <a:t>Click to edit Master subtitle style</a:t>
            </a:r>
            <a:endParaRPr/>
          </a:p>
        </p:txBody>
      </p:sp>
      <p:sp>
        <p:nvSpPr>
          <p:cNvPr id="45" name="Google Shape;45;p7"/>
          <p:cNvSpPr txBox="1">
            <a:spLocks noGrp="1"/>
          </p:cNvSpPr>
          <p:nvPr>
            <p:ph type="title"/>
          </p:nvPr>
        </p:nvSpPr>
        <p:spPr>
          <a:xfrm>
            <a:off x="713225" y="445025"/>
            <a:ext cx="42972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cxnSp>
        <p:nvCxnSpPr>
          <p:cNvPr id="46" name="Google Shape;46;p7"/>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7" name="Google Shape;47;p7"/>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mc:AlternateContent xmlns:mc="http://schemas.openxmlformats.org/markup-compatibility/2006">
    <mc:Choice xmlns:p14="http://schemas.microsoft.com/office/powerpoint/2010/main" Requires="p14">
      <p:transition spd="slow" p14:dur="2000" advClick="0"/>
    </mc:Choice>
    <mc:Fallback>
      <p:transition spd="slow" advClick="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72"/>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2000" advClick="0"/>
    </mc:Choice>
    <mc:Fallback>
      <p:transition spd="slow" advClick="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ext">
  <p:cSld name="CUSTOM_13">
    <p:spTree>
      <p:nvGrpSpPr>
        <p:cNvPr id="1" name="Shape 125"/>
        <p:cNvGrpSpPr/>
        <p:nvPr/>
      </p:nvGrpSpPr>
      <p:grpSpPr>
        <a:xfrm>
          <a:off x="0" y="0"/>
          <a:ext cx="0" cy="0"/>
          <a:chOff x="0" y="0"/>
          <a:chExt cx="0" cy="0"/>
        </a:xfrm>
      </p:grpSpPr>
      <p:sp>
        <p:nvSpPr>
          <p:cNvPr id="126" name="Google Shape;126;p17"/>
          <p:cNvSpPr txBox="1">
            <a:spLocks noGrp="1"/>
          </p:cNvSpPr>
          <p:nvPr>
            <p:ph type="subTitle" idx="1"/>
          </p:nvPr>
        </p:nvSpPr>
        <p:spPr>
          <a:xfrm>
            <a:off x="2648400" y="1682000"/>
            <a:ext cx="3847200" cy="2379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400"/>
              <a:buChar char="●"/>
              <a:defRPr sz="1400"/>
            </a:lvl1pPr>
            <a:lvl2pPr lvl="1" algn="ctr" rtl="0">
              <a:spcBef>
                <a:spcPts val="0"/>
              </a:spcBef>
              <a:spcAft>
                <a:spcPts val="0"/>
              </a:spcAft>
              <a:buClr>
                <a:schemeClr val="dk1"/>
              </a:buClr>
              <a:buSzPts val="1400"/>
              <a:buChar char="○"/>
              <a:defRPr/>
            </a:lvl2pPr>
            <a:lvl3pPr lvl="2" algn="ctr" rtl="0">
              <a:spcBef>
                <a:spcPts val="0"/>
              </a:spcBef>
              <a:spcAft>
                <a:spcPts val="0"/>
              </a:spcAft>
              <a:buClr>
                <a:schemeClr val="dk1"/>
              </a:buClr>
              <a:buSzPts val="1400"/>
              <a:buChar char="■"/>
              <a:defRPr/>
            </a:lvl3pPr>
            <a:lvl4pPr lvl="3" algn="ctr" rtl="0">
              <a:spcBef>
                <a:spcPts val="0"/>
              </a:spcBef>
              <a:spcAft>
                <a:spcPts val="0"/>
              </a:spcAft>
              <a:buClr>
                <a:schemeClr val="dk1"/>
              </a:buClr>
              <a:buSzPts val="1400"/>
              <a:buChar char="●"/>
              <a:defRPr/>
            </a:lvl4pPr>
            <a:lvl5pPr lvl="4" algn="ctr" rtl="0">
              <a:spcBef>
                <a:spcPts val="0"/>
              </a:spcBef>
              <a:spcAft>
                <a:spcPts val="0"/>
              </a:spcAft>
              <a:buClr>
                <a:schemeClr val="dk1"/>
              </a:buClr>
              <a:buSzPts val="1400"/>
              <a:buChar char="○"/>
              <a:defRPr/>
            </a:lvl5pPr>
            <a:lvl6pPr lvl="5" algn="ctr" rtl="0">
              <a:spcBef>
                <a:spcPts val="0"/>
              </a:spcBef>
              <a:spcAft>
                <a:spcPts val="0"/>
              </a:spcAft>
              <a:buClr>
                <a:schemeClr val="dk1"/>
              </a:buClr>
              <a:buSzPts val="1400"/>
              <a:buChar char="■"/>
              <a:defRPr/>
            </a:lvl6pPr>
            <a:lvl7pPr lvl="6" algn="ctr" rtl="0">
              <a:spcBef>
                <a:spcPts val="0"/>
              </a:spcBef>
              <a:spcAft>
                <a:spcPts val="0"/>
              </a:spcAft>
              <a:buClr>
                <a:schemeClr val="dk1"/>
              </a:buClr>
              <a:buSzPts val="1400"/>
              <a:buChar char="●"/>
              <a:defRPr/>
            </a:lvl7pPr>
            <a:lvl8pPr lvl="7" algn="ctr" rtl="0">
              <a:spcBef>
                <a:spcPts val="0"/>
              </a:spcBef>
              <a:spcAft>
                <a:spcPts val="0"/>
              </a:spcAft>
              <a:buClr>
                <a:schemeClr val="dk1"/>
              </a:buClr>
              <a:buSzPts val="1400"/>
              <a:buChar char="○"/>
              <a:defRPr/>
            </a:lvl8pPr>
            <a:lvl9pPr lvl="8" algn="ctr" rtl="0">
              <a:spcBef>
                <a:spcPts val="0"/>
              </a:spcBef>
              <a:spcAft>
                <a:spcPts val="0"/>
              </a:spcAft>
              <a:buClr>
                <a:schemeClr val="dk1"/>
              </a:buClr>
              <a:buSzPts val="1400"/>
              <a:buChar char="■"/>
              <a:defRPr/>
            </a:lvl9pPr>
          </a:lstStyle>
          <a:p>
            <a:r>
              <a:rPr lang="en-US"/>
              <a:t>Click to edit Master subtitle style</a:t>
            </a:r>
            <a:endParaRPr/>
          </a:p>
        </p:txBody>
      </p:sp>
      <p:sp>
        <p:nvSpPr>
          <p:cNvPr id="127" name="Google Shape;127;p17"/>
          <p:cNvSpPr txBox="1">
            <a:spLocks noGrp="1"/>
          </p:cNvSpPr>
          <p:nvPr>
            <p:ph type="title"/>
          </p:nvPr>
        </p:nvSpPr>
        <p:spPr>
          <a:xfrm>
            <a:off x="1732050" y="445025"/>
            <a:ext cx="56799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r>
              <a:rPr lang="en-US"/>
              <a:t>Click to edit Master title style</a:t>
            </a:r>
            <a:endParaRPr/>
          </a:p>
        </p:txBody>
      </p:sp>
      <p:cxnSp>
        <p:nvCxnSpPr>
          <p:cNvPr id="128" name="Google Shape;128;p17"/>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29" name="Google Shape;129;p17"/>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30" name="Google Shape;130;p17"/>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31" name="Google Shape;131;p17"/>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mc:AlternateContent xmlns:mc="http://schemas.openxmlformats.org/markup-compatibility/2006">
    <mc:Choice xmlns:p14="http://schemas.microsoft.com/office/powerpoint/2010/main" Requires="p14">
      <p:transition spd="slow" p14:dur="2000" advClick="0"/>
    </mc:Choice>
    <mc:Fallback>
      <p:transition spd="slow" advClick="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p:cSld name="CUSTOM_10">
    <p:spTree>
      <p:nvGrpSpPr>
        <p:cNvPr id="1" name="Shape 449"/>
        <p:cNvGrpSpPr/>
        <p:nvPr/>
      </p:nvGrpSpPr>
      <p:grpSpPr>
        <a:xfrm>
          <a:off x="0" y="0"/>
          <a:ext cx="0" cy="0"/>
          <a:chOff x="0" y="0"/>
          <a:chExt cx="0" cy="0"/>
        </a:xfrm>
      </p:grpSpPr>
      <p:cxnSp>
        <p:nvCxnSpPr>
          <p:cNvPr id="450" name="Google Shape;450;p50"/>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51" name="Google Shape;451;p50"/>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mc:AlternateContent xmlns:mc="http://schemas.openxmlformats.org/markup-compatibility/2006">
    <mc:Choice xmlns:p14="http://schemas.microsoft.com/office/powerpoint/2010/main" Requires="p14">
      <p:transition spd="slow" p14:dur="2000" advClick="0"/>
    </mc:Choice>
    <mc:Fallback>
      <p:transition spd="slow" advClick="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1">
  <p:cSld name="CUSTOM_10_1">
    <p:spTree>
      <p:nvGrpSpPr>
        <p:cNvPr id="1" name="Shape 452"/>
        <p:cNvGrpSpPr/>
        <p:nvPr/>
      </p:nvGrpSpPr>
      <p:grpSpPr>
        <a:xfrm>
          <a:off x="0" y="0"/>
          <a:ext cx="0" cy="0"/>
          <a:chOff x="0" y="0"/>
          <a:chExt cx="0" cy="0"/>
        </a:xfrm>
      </p:grpSpPr>
      <p:cxnSp>
        <p:nvCxnSpPr>
          <p:cNvPr id="453" name="Google Shape;453;p51"/>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54" name="Google Shape;454;p51"/>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55" name="Google Shape;455;p51"/>
          <p:cNvCxnSpPr/>
          <p:nvPr/>
        </p:nvCxnSpPr>
        <p:spPr>
          <a:xfrm>
            <a:off x="7434175" y="-125600"/>
            <a:ext cx="1993200" cy="13302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56" name="Google Shape;456;p51"/>
          <p:cNvCxnSpPr/>
          <p:nvPr/>
        </p:nvCxnSpPr>
        <p:spPr>
          <a:xfrm>
            <a:off x="-147275" y="3943475"/>
            <a:ext cx="1993200" cy="13302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mc:AlternateContent xmlns:mc="http://schemas.openxmlformats.org/markup-compatibility/2006">
    <mc:Choice xmlns:p14="http://schemas.microsoft.com/office/powerpoint/2010/main" Requires="p14">
      <p:transition spd="slow" p14:dur="2000" advClick="0"/>
    </mc:Choice>
    <mc:Fallback>
      <p:transition spd="slow" advClick="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2">
  <p:cSld name="CUSTOM_10_1_1">
    <p:spTree>
      <p:nvGrpSpPr>
        <p:cNvPr id="1" name="Shape 457"/>
        <p:cNvGrpSpPr/>
        <p:nvPr/>
      </p:nvGrpSpPr>
      <p:grpSpPr>
        <a:xfrm>
          <a:off x="0" y="0"/>
          <a:ext cx="0" cy="0"/>
          <a:chOff x="0" y="0"/>
          <a:chExt cx="0" cy="0"/>
        </a:xfrm>
      </p:grpSpPr>
      <p:cxnSp>
        <p:nvCxnSpPr>
          <p:cNvPr id="458" name="Google Shape;458;p52"/>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59" name="Google Shape;459;p52"/>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60" name="Google Shape;460;p52"/>
          <p:cNvCxnSpPr/>
          <p:nvPr/>
        </p:nvCxnSpPr>
        <p:spPr>
          <a:xfrm flipH="1">
            <a:off x="6772150" y="3663450"/>
            <a:ext cx="2823300" cy="16332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mc:AlternateContent xmlns:mc="http://schemas.openxmlformats.org/markup-compatibility/2006">
    <mc:Choice xmlns:p14="http://schemas.microsoft.com/office/powerpoint/2010/main" Requires="p14">
      <p:transition spd="slow" p14:dur="2000" advClick="0"/>
    </mc:Choice>
    <mc:Fallback>
      <p:transition spd="slow" advClick="0"/>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000"/>
              <a:buFont typeface="Vidaloka"/>
              <a:buNone/>
              <a:defRPr sz="3000">
                <a:solidFill>
                  <a:schemeClr val="dk1"/>
                </a:solidFill>
                <a:latin typeface="Vidaloka"/>
                <a:ea typeface="Vidaloka"/>
                <a:cs typeface="Vidaloka"/>
                <a:sym typeface="Vidaloka"/>
              </a:defRPr>
            </a:lvl1pPr>
            <a:lvl2pPr lvl="1">
              <a:spcBef>
                <a:spcPts val="0"/>
              </a:spcBef>
              <a:spcAft>
                <a:spcPts val="0"/>
              </a:spcAft>
              <a:buClr>
                <a:schemeClr val="dk1"/>
              </a:buClr>
              <a:buSzPts val="3000"/>
              <a:buNone/>
              <a:defRPr sz="3000" i="1">
                <a:solidFill>
                  <a:schemeClr val="dk1"/>
                </a:solidFill>
              </a:defRPr>
            </a:lvl2pPr>
            <a:lvl3pPr lvl="2">
              <a:spcBef>
                <a:spcPts val="0"/>
              </a:spcBef>
              <a:spcAft>
                <a:spcPts val="0"/>
              </a:spcAft>
              <a:buClr>
                <a:schemeClr val="dk1"/>
              </a:buClr>
              <a:buSzPts val="3000"/>
              <a:buNone/>
              <a:defRPr sz="3000" i="1">
                <a:solidFill>
                  <a:schemeClr val="dk1"/>
                </a:solidFill>
              </a:defRPr>
            </a:lvl3pPr>
            <a:lvl4pPr lvl="3">
              <a:spcBef>
                <a:spcPts val="0"/>
              </a:spcBef>
              <a:spcAft>
                <a:spcPts val="0"/>
              </a:spcAft>
              <a:buClr>
                <a:schemeClr val="dk1"/>
              </a:buClr>
              <a:buSzPts val="3000"/>
              <a:buNone/>
              <a:defRPr sz="3000" i="1">
                <a:solidFill>
                  <a:schemeClr val="dk1"/>
                </a:solidFill>
              </a:defRPr>
            </a:lvl4pPr>
            <a:lvl5pPr lvl="4">
              <a:spcBef>
                <a:spcPts val="0"/>
              </a:spcBef>
              <a:spcAft>
                <a:spcPts val="0"/>
              </a:spcAft>
              <a:buClr>
                <a:schemeClr val="dk1"/>
              </a:buClr>
              <a:buSzPts val="3000"/>
              <a:buNone/>
              <a:defRPr sz="3000" i="1">
                <a:solidFill>
                  <a:schemeClr val="dk1"/>
                </a:solidFill>
              </a:defRPr>
            </a:lvl5pPr>
            <a:lvl6pPr lvl="5">
              <a:spcBef>
                <a:spcPts val="0"/>
              </a:spcBef>
              <a:spcAft>
                <a:spcPts val="0"/>
              </a:spcAft>
              <a:buClr>
                <a:schemeClr val="dk1"/>
              </a:buClr>
              <a:buSzPts val="3000"/>
              <a:buNone/>
              <a:defRPr sz="3000" i="1">
                <a:solidFill>
                  <a:schemeClr val="dk1"/>
                </a:solidFill>
              </a:defRPr>
            </a:lvl6pPr>
            <a:lvl7pPr lvl="6">
              <a:spcBef>
                <a:spcPts val="0"/>
              </a:spcBef>
              <a:spcAft>
                <a:spcPts val="0"/>
              </a:spcAft>
              <a:buClr>
                <a:schemeClr val="dk1"/>
              </a:buClr>
              <a:buSzPts val="3000"/>
              <a:buNone/>
              <a:defRPr sz="3000" i="1">
                <a:solidFill>
                  <a:schemeClr val="dk1"/>
                </a:solidFill>
              </a:defRPr>
            </a:lvl7pPr>
            <a:lvl8pPr lvl="7">
              <a:spcBef>
                <a:spcPts val="0"/>
              </a:spcBef>
              <a:spcAft>
                <a:spcPts val="0"/>
              </a:spcAft>
              <a:buClr>
                <a:schemeClr val="dk1"/>
              </a:buClr>
              <a:buSzPts val="3000"/>
              <a:buNone/>
              <a:defRPr sz="3000" i="1">
                <a:solidFill>
                  <a:schemeClr val="dk1"/>
                </a:solidFill>
              </a:defRPr>
            </a:lvl8pPr>
            <a:lvl9pPr lvl="8">
              <a:spcBef>
                <a:spcPts val="0"/>
              </a:spcBef>
              <a:spcAft>
                <a:spcPts val="0"/>
              </a:spcAft>
              <a:buClr>
                <a:schemeClr val="dk1"/>
              </a:buClr>
              <a:buSzPts val="3000"/>
              <a:buNone/>
              <a:defRPr sz="3000" i="1">
                <a:solidFill>
                  <a:schemeClr val="dk1"/>
                </a:solidFill>
              </a:defRPr>
            </a:lvl9pPr>
          </a:lstStyle>
          <a:p>
            <a:endParaRPr/>
          </a:p>
        </p:txBody>
      </p:sp>
      <p:sp>
        <p:nvSpPr>
          <p:cNvPr id="7" name="Google Shape;7;p1"/>
          <p:cNvSpPr txBox="1">
            <a:spLocks noGrp="1"/>
          </p:cNvSpPr>
          <p:nvPr>
            <p:ph type="body" idx="1"/>
          </p:nvPr>
        </p:nvSpPr>
        <p:spPr>
          <a:xfrm>
            <a:off x="713250" y="1152475"/>
            <a:ext cx="77175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marL="914400" lvl="1"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marL="1371600" lvl="2"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marL="1828800" lvl="3"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marL="2286000" lvl="4"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marL="2743200" lvl="5"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marL="3200400" lvl="6"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marL="3657600" lvl="7"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marL="4114800" lvl="8"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2" r:id="rId3"/>
    <p:sldLayoutId id="2147483653" r:id="rId4"/>
    <p:sldLayoutId id="2147483658" r:id="rId5"/>
    <p:sldLayoutId id="2147483663" r:id="rId6"/>
    <p:sldLayoutId id="2147483696" r:id="rId7"/>
    <p:sldLayoutId id="2147483697" r:id="rId8"/>
    <p:sldLayoutId id="2147483698" r:id="rId9"/>
    <p:sldLayoutId id="2147483699" r:id="rId10"/>
  </p:sldLayoutIdLst>
  <mc:AlternateContent xmlns:mc="http://schemas.openxmlformats.org/markup-compatibility/2006">
    <mc:Choice xmlns:p14="http://schemas.microsoft.com/office/powerpoint/2010/main" Requires="p14">
      <p:transition spd="slow" p14:dur="2000" advClick="0"/>
    </mc:Choice>
    <mc:Fallback>
      <p:transition spd="slow" advClick="0"/>
    </mc:Fallback>
  </mc:AlternateConten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cran.r-project.org/doc/Rnews/"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hyperlink" Target="https://cran.r-project.org/package=vegan" TargetMode="External"/></Relationships>
</file>

<file path=ppt/slides/_rels/slide2.xml.rels><?xml version="1.0" encoding="UTF-8" standalone="yes"?>
<Relationships xmlns="http://schemas.openxmlformats.org/package/2006/relationships"><Relationship Id="rId8" Type="http://schemas.openxmlformats.org/officeDocument/2006/relationships/image" Target="../media/image6.jpg"/><Relationship Id="rId3" Type="http://schemas.openxmlformats.org/officeDocument/2006/relationships/image" Target="../media/image1.jpg"/><Relationship Id="rId7" Type="http://schemas.openxmlformats.org/officeDocument/2006/relationships/image" Target="../media/image5.jpg"/><Relationship Id="rId12"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jp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Google Shape;482;p59"/>
          <p:cNvSpPr txBox="1">
            <a:spLocks noGrp="1"/>
          </p:cNvSpPr>
          <p:nvPr>
            <p:ph type="ctrTitle"/>
          </p:nvPr>
        </p:nvSpPr>
        <p:spPr>
          <a:xfrm>
            <a:off x="1039950" y="1259536"/>
            <a:ext cx="70641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000" dirty="0"/>
              <a:t>Using Measures of Genetic Diversity as Estimates for Conservation Status in Animal Phyla</a:t>
            </a:r>
            <a:endParaRPr sz="4000" dirty="0"/>
          </a:p>
        </p:txBody>
      </p:sp>
      <p:sp>
        <p:nvSpPr>
          <p:cNvPr id="483" name="Google Shape;483;p59"/>
          <p:cNvSpPr txBox="1">
            <a:spLocks noGrp="1"/>
          </p:cNvSpPr>
          <p:nvPr>
            <p:ph type="subTitle" idx="1"/>
          </p:nvPr>
        </p:nvSpPr>
        <p:spPr>
          <a:xfrm>
            <a:off x="1040000" y="3377100"/>
            <a:ext cx="7064100" cy="441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a:solidFill>
                  <a:schemeClr val="dk1"/>
                </a:solidFill>
                <a:latin typeface="Baskerville Old Face" panose="02020602080505020303" pitchFamily="18" charset="77"/>
              </a:rPr>
              <a:t>Anais Aoki</a:t>
            </a:r>
          </a:p>
          <a:p>
            <a:pPr marL="0" lvl="0" indent="0" algn="ctr" rtl="0">
              <a:spcBef>
                <a:spcPts val="0"/>
              </a:spcBef>
              <a:spcAft>
                <a:spcPts val="0"/>
              </a:spcAft>
              <a:buClr>
                <a:schemeClr val="dk1"/>
              </a:buClr>
              <a:buSzPts val="1100"/>
              <a:buFont typeface="Arial"/>
              <a:buNone/>
            </a:pPr>
            <a:r>
              <a:rPr lang="en" dirty="0">
                <a:solidFill>
                  <a:schemeClr val="dk1"/>
                </a:solidFill>
                <a:latin typeface="Baskerville Old Face" panose="02020602080505020303" pitchFamily="18" charset="77"/>
              </a:rPr>
              <a:t>Biol 606 Final Presentation</a:t>
            </a:r>
            <a:endParaRPr dirty="0">
              <a:latin typeface="Baskerville Old Face" panose="02020602080505020303" pitchFamily="18" charset="77"/>
            </a:endParaRPr>
          </a:p>
        </p:txBody>
      </p:sp>
    </p:spTree>
  </p:cSld>
  <p:clrMapOvr>
    <a:masterClrMapping/>
  </p:clrMapOvr>
  <mc:AlternateContent xmlns:mc="http://schemas.openxmlformats.org/markup-compatibility/2006">
    <mc:Choice xmlns:p14="http://schemas.microsoft.com/office/powerpoint/2010/main" Requires="p14">
      <p:transition spd="slow" p14:dur="2000" advClick="0"/>
    </mc:Choice>
    <mc:Fallback>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82"/>
                                        </p:tgtEl>
                                        <p:attrNameLst>
                                          <p:attrName>style.visibility</p:attrName>
                                        </p:attrNameLst>
                                      </p:cBhvr>
                                      <p:to>
                                        <p:strVal val="visible"/>
                                      </p:to>
                                    </p:set>
                                    <p:anim calcmode="lin" valueType="num">
                                      <p:cBhvr additive="base">
                                        <p:cTn id="7" dur="1000"/>
                                        <p:tgtEl>
                                          <p:spTgt spid="482"/>
                                        </p:tgtEl>
                                        <p:attrNameLst>
                                          <p:attrName>ppt_x</p:attrName>
                                        </p:attrNameLst>
                                      </p:cBhvr>
                                      <p:tavLst>
                                        <p:tav tm="0">
                                          <p:val>
                                            <p:strVal val="#ppt_x-1"/>
                                          </p:val>
                                        </p:tav>
                                        <p:tav tm="100000">
                                          <p:val>
                                            <p:strVal val="#ppt_x"/>
                                          </p:val>
                                        </p:tav>
                                      </p:tavLst>
                                    </p:anim>
                                  </p:childTnLst>
                                </p:cTn>
                              </p:par>
                              <p:par>
                                <p:cTn id="8" presetID="2" presetClass="entr" presetSubtype="4" fill="hold" nodeType="withEffect">
                                  <p:stCondLst>
                                    <p:cond delay="0"/>
                                  </p:stCondLst>
                                  <p:childTnLst>
                                    <p:set>
                                      <p:cBhvr>
                                        <p:cTn id="9" dur="1" fill="hold">
                                          <p:stCondLst>
                                            <p:cond delay="0"/>
                                          </p:stCondLst>
                                        </p:cTn>
                                        <p:tgtEl>
                                          <p:spTgt spid="483"/>
                                        </p:tgtEl>
                                        <p:attrNameLst>
                                          <p:attrName>style.visibility</p:attrName>
                                        </p:attrNameLst>
                                      </p:cBhvr>
                                      <p:to>
                                        <p:strVal val="visible"/>
                                      </p:to>
                                    </p:set>
                                    <p:anim calcmode="lin" valueType="num">
                                      <p:cBhvr additive="base">
                                        <p:cTn id="10" dur="1000"/>
                                        <p:tgtEl>
                                          <p:spTgt spid="48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FBBF02-FD1E-9A43-8761-09A99214352D}"/>
              </a:ext>
            </a:extLst>
          </p:cNvPr>
          <p:cNvSpPr>
            <a:spLocks noGrp="1"/>
          </p:cNvSpPr>
          <p:nvPr>
            <p:ph type="title"/>
          </p:nvPr>
        </p:nvSpPr>
        <p:spPr/>
        <p:txBody>
          <a:bodyPr/>
          <a:lstStyle/>
          <a:p>
            <a:r>
              <a:rPr lang="en-US" dirty="0"/>
              <a:t>Citations</a:t>
            </a:r>
          </a:p>
        </p:txBody>
      </p:sp>
      <p:sp>
        <p:nvSpPr>
          <p:cNvPr id="3" name="Text Placeholder 2">
            <a:extLst>
              <a:ext uri="{FF2B5EF4-FFF2-40B4-BE49-F238E27FC236}">
                <a16:creationId xmlns:a16="http://schemas.microsoft.com/office/drawing/2014/main" id="{BA08733A-AE1B-5B44-BE21-EE2DB46C34A8}"/>
              </a:ext>
            </a:extLst>
          </p:cNvPr>
          <p:cNvSpPr>
            <a:spLocks noGrp="1"/>
          </p:cNvSpPr>
          <p:nvPr>
            <p:ph type="body" idx="1"/>
          </p:nvPr>
        </p:nvSpPr>
        <p:spPr/>
        <p:txBody>
          <a:bodyPr/>
          <a:lstStyle/>
          <a:p>
            <a:pPr marL="114300" indent="0">
              <a:buNone/>
            </a:pPr>
            <a:r>
              <a:rPr lang="en-US" sz="1600" b="0" i="0" dirty="0" err="1">
                <a:solidFill>
                  <a:schemeClr val="tx1"/>
                </a:solidFill>
                <a:effectLst/>
                <a:latin typeface="Baskerville Old Face" panose="02020602080505020303" pitchFamily="18" charset="77"/>
              </a:rPr>
              <a:t>Liaw</a:t>
            </a:r>
            <a:r>
              <a:rPr lang="en-US" sz="1600" b="0" i="0" dirty="0">
                <a:solidFill>
                  <a:schemeClr val="tx1"/>
                </a:solidFill>
                <a:effectLst/>
                <a:latin typeface="Baskerville Old Face" panose="02020602080505020303" pitchFamily="18" charset="77"/>
              </a:rPr>
              <a:t> A, Wiener M (2002). “Classification and Regression by </a:t>
            </a:r>
            <a:r>
              <a:rPr lang="en-US" sz="1600" b="0" i="0" dirty="0" err="1">
                <a:solidFill>
                  <a:schemeClr val="tx1"/>
                </a:solidFill>
                <a:effectLst/>
                <a:latin typeface="Baskerville Old Face" panose="02020602080505020303" pitchFamily="18" charset="77"/>
              </a:rPr>
              <a:t>randomForest</a:t>
            </a:r>
            <a:r>
              <a:rPr lang="en-US" sz="1600" b="0" i="0" dirty="0">
                <a:solidFill>
                  <a:schemeClr val="tx1"/>
                </a:solidFill>
                <a:effectLst/>
                <a:latin typeface="Baskerville Old Face" panose="02020602080505020303" pitchFamily="18" charset="77"/>
              </a:rPr>
              <a:t>.” </a:t>
            </a:r>
            <a:r>
              <a:rPr lang="en-US" sz="1600" b="0" i="1" dirty="0">
                <a:solidFill>
                  <a:schemeClr val="tx1"/>
                </a:solidFill>
                <a:effectLst/>
                <a:latin typeface="Baskerville Old Face" panose="02020602080505020303" pitchFamily="18" charset="77"/>
              </a:rPr>
              <a:t>R News</a:t>
            </a:r>
            <a:r>
              <a:rPr lang="en-US" sz="1600" b="0" i="0" dirty="0">
                <a:solidFill>
                  <a:schemeClr val="tx1"/>
                </a:solidFill>
                <a:effectLst/>
                <a:latin typeface="Baskerville Old Face" panose="02020602080505020303" pitchFamily="18" charset="77"/>
              </a:rPr>
              <a:t>, </a:t>
            </a:r>
            <a:r>
              <a:rPr lang="en-US" sz="1600" b="1" i="0" dirty="0">
                <a:solidFill>
                  <a:schemeClr val="tx1"/>
                </a:solidFill>
                <a:effectLst/>
                <a:latin typeface="Baskerville Old Face" panose="02020602080505020303" pitchFamily="18" charset="77"/>
              </a:rPr>
              <a:t>2</a:t>
            </a:r>
            <a:r>
              <a:rPr lang="en-US" sz="1600" b="0" i="0" dirty="0">
                <a:solidFill>
                  <a:schemeClr val="tx1"/>
                </a:solidFill>
                <a:effectLst/>
                <a:latin typeface="Baskerville Old Face" panose="02020602080505020303" pitchFamily="18" charset="77"/>
              </a:rPr>
              <a:t>(3), 18-22. </a:t>
            </a:r>
            <a:r>
              <a:rPr lang="en-US" sz="1600" b="0" i="0" dirty="0">
                <a:solidFill>
                  <a:schemeClr val="tx1"/>
                </a:solidFill>
                <a:effectLst/>
                <a:latin typeface="Baskerville Old Face" panose="02020602080505020303" pitchFamily="18" charset="77"/>
                <a:hlinkClick r:id="rId3">
                  <a:extLst>
                    <a:ext uri="{A12FA001-AC4F-418D-AE19-62706E023703}">
                      <ahyp:hlinkClr xmlns:ahyp="http://schemas.microsoft.com/office/drawing/2018/hyperlinkcolor" val="tx"/>
                    </a:ext>
                  </a:extLst>
                </a:hlinkClick>
              </a:rPr>
              <a:t>https://CRAN.R-project.org/doc/Rnews/</a:t>
            </a:r>
            <a:r>
              <a:rPr lang="en-US" sz="1600" b="0" i="0" dirty="0">
                <a:solidFill>
                  <a:schemeClr val="tx1"/>
                </a:solidFill>
                <a:effectLst/>
                <a:latin typeface="Baskerville Old Face" panose="02020602080505020303" pitchFamily="18" charset="77"/>
              </a:rPr>
              <a:t>.</a:t>
            </a:r>
          </a:p>
          <a:p>
            <a:pPr marL="114300" indent="0">
              <a:buNone/>
            </a:pPr>
            <a:endParaRPr lang="en-US" sz="1600" dirty="0">
              <a:solidFill>
                <a:schemeClr val="tx1"/>
              </a:solidFill>
              <a:latin typeface="Baskerville Old Face" panose="02020602080505020303" pitchFamily="18" charset="77"/>
            </a:endParaRPr>
          </a:p>
          <a:p>
            <a:pPr marL="114300" indent="0">
              <a:buNone/>
            </a:pPr>
            <a:r>
              <a:rPr lang="en-US" sz="1600" b="0" i="0" dirty="0">
                <a:solidFill>
                  <a:schemeClr val="tx1"/>
                </a:solidFill>
                <a:effectLst/>
                <a:latin typeface="Baskerville Old Face" panose="02020602080505020303" pitchFamily="18" charset="77"/>
              </a:rPr>
              <a:t>Oksanen, J., Blanchet, F.G., Friendly, M., et al. (2021). vegan: Community Ecology Package. R package version 2.5-7.</a:t>
            </a:r>
            <a:r>
              <a:rPr lang="en-US" sz="1600" b="0" i="0" u="none" strike="noStrike" dirty="0">
                <a:solidFill>
                  <a:schemeClr val="tx1"/>
                </a:solidFill>
                <a:effectLst/>
                <a:latin typeface="Baskerville Old Face" panose="02020602080505020303" pitchFamily="18" charset="77"/>
                <a:hlinkClick r:id="rId4">
                  <a:extLst>
                    <a:ext uri="{A12FA001-AC4F-418D-AE19-62706E023703}">
                      <ahyp:hlinkClr xmlns:ahyp="http://schemas.microsoft.com/office/drawing/2018/hyperlinkcolor" val="tx"/>
                    </a:ext>
                  </a:extLst>
                </a:hlinkClick>
              </a:rPr>
              <a:t> https://CRAN.R-project.org/package=vegan</a:t>
            </a:r>
            <a:br>
              <a:rPr lang="en-US" sz="1600" dirty="0">
                <a:solidFill>
                  <a:schemeClr val="tx1"/>
                </a:solidFill>
                <a:latin typeface="Baskerville Old Face" panose="02020602080505020303" pitchFamily="18" charset="77"/>
              </a:rPr>
            </a:br>
            <a:r>
              <a:rPr lang="en-US" sz="1600" b="0" i="0" dirty="0">
                <a:solidFill>
                  <a:schemeClr val="tx1"/>
                </a:solidFill>
                <a:effectLst/>
                <a:latin typeface="Baskerville Old Face" panose="02020602080505020303" pitchFamily="18" charset="77"/>
              </a:rPr>
              <a:t>R Development Core Team. 2018. R: A Language and Environment for Statistical Computing. R Foundation for Statistical Computing, Vienna, Austria.</a:t>
            </a:r>
            <a:endParaRPr lang="en-US" sz="1600" dirty="0">
              <a:solidFill>
                <a:schemeClr val="tx1"/>
              </a:solidFill>
              <a:latin typeface="Baskerville Old Face" panose="02020602080505020303" pitchFamily="18" charset="77"/>
            </a:endParaRPr>
          </a:p>
        </p:txBody>
      </p:sp>
    </p:spTree>
    <p:extLst>
      <p:ext uri="{BB962C8B-B14F-4D97-AF65-F5344CB8AC3E}">
        <p14:creationId xmlns:p14="http://schemas.microsoft.com/office/powerpoint/2010/main" val="2497343116"/>
      </p:ext>
    </p:extLst>
  </p:cSld>
  <p:clrMapOvr>
    <a:masterClrMapping/>
  </p:clrMapOvr>
  <mc:AlternateContent xmlns:mc="http://schemas.openxmlformats.org/markup-compatibility/2006">
    <mc:Choice xmlns:p14="http://schemas.microsoft.com/office/powerpoint/2010/main" Requires="p14">
      <p:transition spd="slow" p14:dur="2000" advClick="0"/>
    </mc:Choice>
    <mc:Fallback>
      <p:transition spd="slow" advClick="0"/>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8B3C3EAD-C73E-E341-BA8E-32ED89E7B4FB}"/>
              </a:ext>
            </a:extLst>
          </p:cNvPr>
          <p:cNvSpPr>
            <a:spLocks noGrp="1"/>
          </p:cNvSpPr>
          <p:nvPr>
            <p:ph type="subTitle" idx="1"/>
          </p:nvPr>
        </p:nvSpPr>
        <p:spPr>
          <a:xfrm>
            <a:off x="155643" y="1185699"/>
            <a:ext cx="8988357" cy="2379900"/>
          </a:xfrm>
        </p:spPr>
        <p:txBody>
          <a:bodyPr/>
          <a:lstStyle/>
          <a:p>
            <a:pPr>
              <a:lnSpc>
                <a:spcPct val="150000"/>
              </a:lnSpc>
            </a:pPr>
            <a:r>
              <a:rPr lang="en-US" sz="1600" dirty="0">
                <a:latin typeface="Baskerville Old Face" panose="02020602080505020303" pitchFamily="18" charset="77"/>
              </a:rPr>
              <a:t>Global organization uses a set of criteria to maintain a ranking of species based on their conservation status, known as their RedList</a:t>
            </a:r>
          </a:p>
          <a:p>
            <a:pPr>
              <a:lnSpc>
                <a:spcPct val="150000"/>
              </a:lnSpc>
            </a:pPr>
            <a:r>
              <a:rPr lang="en-US" sz="1600" dirty="0">
                <a:latin typeface="Baskerville Old Face" panose="02020602080505020303" pitchFamily="18" charset="77"/>
              </a:rPr>
              <a:t>IUCN estimates census size on based on criteria such as population decline and number of mature adults</a:t>
            </a:r>
          </a:p>
          <a:p>
            <a:pPr>
              <a:lnSpc>
                <a:spcPct val="150000"/>
              </a:lnSpc>
            </a:pPr>
            <a:r>
              <a:rPr lang="en-US" sz="1600" dirty="0">
                <a:latin typeface="Baskerville Old Face" panose="02020602080505020303" pitchFamily="18" charset="77"/>
              </a:rPr>
              <a:t>Currently does not utilize measures of genetic diversity to rank species </a:t>
            </a:r>
          </a:p>
          <a:p>
            <a:endParaRPr lang="en-US" dirty="0"/>
          </a:p>
        </p:txBody>
      </p:sp>
      <p:sp>
        <p:nvSpPr>
          <p:cNvPr id="3" name="Title 2">
            <a:extLst>
              <a:ext uri="{FF2B5EF4-FFF2-40B4-BE49-F238E27FC236}">
                <a16:creationId xmlns:a16="http://schemas.microsoft.com/office/drawing/2014/main" id="{EFBAD3DE-E422-B545-BD3F-42D9C1E6CFF9}"/>
              </a:ext>
            </a:extLst>
          </p:cNvPr>
          <p:cNvSpPr>
            <a:spLocks noGrp="1"/>
          </p:cNvSpPr>
          <p:nvPr>
            <p:ph type="title"/>
          </p:nvPr>
        </p:nvSpPr>
        <p:spPr>
          <a:xfrm>
            <a:off x="155643" y="445025"/>
            <a:ext cx="7937770" cy="572700"/>
          </a:xfrm>
        </p:spPr>
        <p:txBody>
          <a:bodyPr/>
          <a:lstStyle/>
          <a:p>
            <a:r>
              <a:rPr lang="en-US" sz="2600" dirty="0"/>
              <a:t>International Union of Conservation of Nature (IUCN)</a:t>
            </a:r>
          </a:p>
        </p:txBody>
      </p:sp>
      <p:pic>
        <p:nvPicPr>
          <p:cNvPr id="4" name="Picture 3" descr="A picture containing reptile, turtle&#10;&#10;Description automatically generated">
            <a:extLst>
              <a:ext uri="{FF2B5EF4-FFF2-40B4-BE49-F238E27FC236}">
                <a16:creationId xmlns:a16="http://schemas.microsoft.com/office/drawing/2014/main" id="{F24F29C5-FE49-8D41-9802-CD54A9A2A376}"/>
              </a:ext>
            </a:extLst>
          </p:cNvPr>
          <p:cNvPicPr>
            <a:picLocks noChangeAspect="1"/>
          </p:cNvPicPr>
          <p:nvPr/>
        </p:nvPicPr>
        <p:blipFill>
          <a:blip r:embed="rId3"/>
          <a:stretch>
            <a:fillRect/>
          </a:stretch>
        </p:blipFill>
        <p:spPr>
          <a:xfrm>
            <a:off x="496580" y="3346681"/>
            <a:ext cx="1777395" cy="1140495"/>
          </a:xfrm>
          <a:prstGeom prst="rect">
            <a:avLst/>
          </a:prstGeom>
        </p:spPr>
      </p:pic>
      <p:pic>
        <p:nvPicPr>
          <p:cNvPr id="5" name="Picture 4" descr="Diagram&#10;&#10;Description automatically generated">
            <a:extLst>
              <a:ext uri="{FF2B5EF4-FFF2-40B4-BE49-F238E27FC236}">
                <a16:creationId xmlns:a16="http://schemas.microsoft.com/office/drawing/2014/main" id="{0B20B7CD-F716-7F46-ADAA-B7DB107996BC}"/>
              </a:ext>
            </a:extLst>
          </p:cNvPr>
          <p:cNvPicPr>
            <a:picLocks noChangeAspect="1"/>
          </p:cNvPicPr>
          <p:nvPr/>
        </p:nvPicPr>
        <p:blipFill rotWithShape="1">
          <a:blip r:embed="rId4"/>
          <a:srcRect l="6005" t="6005" r="3375"/>
          <a:stretch/>
        </p:blipFill>
        <p:spPr>
          <a:xfrm>
            <a:off x="398042" y="4356582"/>
            <a:ext cx="311932" cy="320675"/>
          </a:xfrm>
          <a:prstGeom prst="teardrop">
            <a:avLst/>
          </a:prstGeom>
        </p:spPr>
      </p:pic>
      <p:pic>
        <p:nvPicPr>
          <p:cNvPr id="6" name="Picture 5" descr="A picture containing green, plant, frog&#10;&#10;Description automatically generated">
            <a:extLst>
              <a:ext uri="{FF2B5EF4-FFF2-40B4-BE49-F238E27FC236}">
                <a16:creationId xmlns:a16="http://schemas.microsoft.com/office/drawing/2014/main" id="{8CD826A5-0CBE-3D45-B01C-73B739726520}"/>
              </a:ext>
            </a:extLst>
          </p:cNvPr>
          <p:cNvPicPr>
            <a:picLocks noChangeAspect="1"/>
          </p:cNvPicPr>
          <p:nvPr/>
        </p:nvPicPr>
        <p:blipFill>
          <a:blip r:embed="rId5"/>
          <a:stretch>
            <a:fillRect/>
          </a:stretch>
        </p:blipFill>
        <p:spPr>
          <a:xfrm>
            <a:off x="2266193" y="3351291"/>
            <a:ext cx="1719966" cy="1146644"/>
          </a:xfrm>
          <a:prstGeom prst="rect">
            <a:avLst/>
          </a:prstGeom>
        </p:spPr>
      </p:pic>
      <p:pic>
        <p:nvPicPr>
          <p:cNvPr id="7" name="Picture 6" descr="A bird standing on a rock&#10;&#10;Description automatically generated with medium confidence">
            <a:extLst>
              <a:ext uri="{FF2B5EF4-FFF2-40B4-BE49-F238E27FC236}">
                <a16:creationId xmlns:a16="http://schemas.microsoft.com/office/drawing/2014/main" id="{F1B59092-7F62-2546-8106-F213EDBB191B}"/>
              </a:ext>
            </a:extLst>
          </p:cNvPr>
          <p:cNvPicPr>
            <a:picLocks noChangeAspect="1"/>
          </p:cNvPicPr>
          <p:nvPr/>
        </p:nvPicPr>
        <p:blipFill>
          <a:blip r:embed="rId6"/>
          <a:stretch>
            <a:fillRect/>
          </a:stretch>
        </p:blipFill>
        <p:spPr>
          <a:xfrm>
            <a:off x="3975392" y="3358391"/>
            <a:ext cx="1713060" cy="1146644"/>
          </a:xfrm>
          <a:prstGeom prst="rect">
            <a:avLst/>
          </a:prstGeom>
        </p:spPr>
      </p:pic>
      <p:pic>
        <p:nvPicPr>
          <p:cNvPr id="8" name="Picture 7" descr="A cat standing next to a tree&#10;&#10;Description automatically generated with low confidence">
            <a:extLst>
              <a:ext uri="{FF2B5EF4-FFF2-40B4-BE49-F238E27FC236}">
                <a16:creationId xmlns:a16="http://schemas.microsoft.com/office/drawing/2014/main" id="{74390E89-69A1-6B49-A8FF-113B5AC91744}"/>
              </a:ext>
            </a:extLst>
          </p:cNvPr>
          <p:cNvPicPr>
            <a:picLocks noChangeAspect="1"/>
          </p:cNvPicPr>
          <p:nvPr/>
        </p:nvPicPr>
        <p:blipFill>
          <a:blip r:embed="rId7"/>
          <a:stretch>
            <a:fillRect/>
          </a:stretch>
        </p:blipFill>
        <p:spPr>
          <a:xfrm>
            <a:off x="5698344" y="3358391"/>
            <a:ext cx="1548197" cy="1161148"/>
          </a:xfrm>
          <a:prstGeom prst="rect">
            <a:avLst/>
          </a:prstGeom>
        </p:spPr>
      </p:pic>
      <p:pic>
        <p:nvPicPr>
          <p:cNvPr id="9" name="Picture 8" descr="A picture containing outdoor, nature, reef, coelenterate&#10;&#10;Description automatically generated">
            <a:extLst>
              <a:ext uri="{FF2B5EF4-FFF2-40B4-BE49-F238E27FC236}">
                <a16:creationId xmlns:a16="http://schemas.microsoft.com/office/drawing/2014/main" id="{A3BB4310-A042-A446-894C-D45955106646}"/>
              </a:ext>
            </a:extLst>
          </p:cNvPr>
          <p:cNvPicPr>
            <a:picLocks noChangeAspect="1"/>
          </p:cNvPicPr>
          <p:nvPr/>
        </p:nvPicPr>
        <p:blipFill>
          <a:blip r:embed="rId8"/>
          <a:stretch>
            <a:fillRect/>
          </a:stretch>
        </p:blipFill>
        <p:spPr>
          <a:xfrm>
            <a:off x="7246541" y="3365872"/>
            <a:ext cx="1548197" cy="1161682"/>
          </a:xfrm>
          <a:prstGeom prst="rect">
            <a:avLst/>
          </a:prstGeom>
        </p:spPr>
      </p:pic>
      <p:pic>
        <p:nvPicPr>
          <p:cNvPr id="10" name="Picture 9" descr="Diagram&#10;&#10;Description automatically generated">
            <a:extLst>
              <a:ext uri="{FF2B5EF4-FFF2-40B4-BE49-F238E27FC236}">
                <a16:creationId xmlns:a16="http://schemas.microsoft.com/office/drawing/2014/main" id="{99929593-74F6-3E40-9D4A-BA8B261829E8}"/>
              </a:ext>
            </a:extLst>
          </p:cNvPr>
          <p:cNvPicPr>
            <a:picLocks noChangeAspect="1"/>
          </p:cNvPicPr>
          <p:nvPr/>
        </p:nvPicPr>
        <p:blipFill rotWithShape="1">
          <a:blip r:embed="rId9"/>
          <a:srcRect l="7524"/>
          <a:stretch/>
        </p:blipFill>
        <p:spPr>
          <a:xfrm>
            <a:off x="2166183" y="4356582"/>
            <a:ext cx="311932" cy="325913"/>
          </a:xfrm>
          <a:prstGeom prst="teardrop">
            <a:avLst>
              <a:gd name="adj" fmla="val 98831"/>
            </a:avLst>
          </a:prstGeom>
        </p:spPr>
      </p:pic>
      <p:pic>
        <p:nvPicPr>
          <p:cNvPr id="11" name="Picture 10" descr="Diagram&#10;&#10;Description automatically generated">
            <a:extLst>
              <a:ext uri="{FF2B5EF4-FFF2-40B4-BE49-F238E27FC236}">
                <a16:creationId xmlns:a16="http://schemas.microsoft.com/office/drawing/2014/main" id="{516BFD9F-C743-F747-8279-40927AF2D2BF}"/>
              </a:ext>
            </a:extLst>
          </p:cNvPr>
          <p:cNvPicPr>
            <a:picLocks noChangeAspect="1"/>
          </p:cNvPicPr>
          <p:nvPr/>
        </p:nvPicPr>
        <p:blipFill>
          <a:blip r:embed="rId10"/>
          <a:stretch>
            <a:fillRect/>
          </a:stretch>
        </p:blipFill>
        <p:spPr>
          <a:xfrm>
            <a:off x="3911422" y="4379091"/>
            <a:ext cx="311563" cy="296926"/>
          </a:xfrm>
          <a:prstGeom prst="teardrop">
            <a:avLst/>
          </a:prstGeom>
        </p:spPr>
      </p:pic>
      <p:pic>
        <p:nvPicPr>
          <p:cNvPr id="13" name="Picture 12" descr="Diagram&#10;&#10;Description automatically generated">
            <a:extLst>
              <a:ext uri="{FF2B5EF4-FFF2-40B4-BE49-F238E27FC236}">
                <a16:creationId xmlns:a16="http://schemas.microsoft.com/office/drawing/2014/main" id="{F49FF05C-D0FA-144A-815A-D6F36904257D}"/>
              </a:ext>
            </a:extLst>
          </p:cNvPr>
          <p:cNvPicPr>
            <a:picLocks noChangeAspect="1"/>
          </p:cNvPicPr>
          <p:nvPr/>
        </p:nvPicPr>
        <p:blipFill rotWithShape="1">
          <a:blip r:embed="rId11"/>
          <a:srcRect l="4955" t="9937" b="4877"/>
          <a:stretch/>
        </p:blipFill>
        <p:spPr>
          <a:xfrm>
            <a:off x="5640231" y="4371058"/>
            <a:ext cx="311932" cy="310638"/>
          </a:xfrm>
          <a:prstGeom prst="teardrop">
            <a:avLst>
              <a:gd name="adj" fmla="val 97662"/>
            </a:avLst>
          </a:prstGeom>
        </p:spPr>
      </p:pic>
      <p:pic>
        <p:nvPicPr>
          <p:cNvPr id="14" name="Picture 13" descr="Diagram&#10;&#10;Description automatically generated">
            <a:extLst>
              <a:ext uri="{FF2B5EF4-FFF2-40B4-BE49-F238E27FC236}">
                <a16:creationId xmlns:a16="http://schemas.microsoft.com/office/drawing/2014/main" id="{5A489BB0-C51C-C249-BF1E-3C6C9A1B1E57}"/>
              </a:ext>
            </a:extLst>
          </p:cNvPr>
          <p:cNvPicPr>
            <a:picLocks noChangeAspect="1"/>
          </p:cNvPicPr>
          <p:nvPr/>
        </p:nvPicPr>
        <p:blipFill rotWithShape="1">
          <a:blip r:embed="rId12"/>
          <a:srcRect l="4670" t="8646" r="4437" b="3421"/>
          <a:stretch/>
        </p:blipFill>
        <p:spPr>
          <a:xfrm>
            <a:off x="7175731" y="4359954"/>
            <a:ext cx="311933" cy="313929"/>
          </a:xfrm>
          <a:prstGeom prst="teardrop">
            <a:avLst/>
          </a:prstGeom>
        </p:spPr>
      </p:pic>
    </p:spTree>
    <p:extLst>
      <p:ext uri="{BB962C8B-B14F-4D97-AF65-F5344CB8AC3E}">
        <p14:creationId xmlns:p14="http://schemas.microsoft.com/office/powerpoint/2010/main" val="2098989353"/>
      </p:ext>
    </p:extLst>
  </p:cSld>
  <p:clrMapOvr>
    <a:masterClrMapping/>
  </p:clrMapOvr>
  <mc:AlternateContent xmlns:mc="http://schemas.openxmlformats.org/markup-compatibility/2006">
    <mc:Choice xmlns:p14="http://schemas.microsoft.com/office/powerpoint/2010/main" Requires="p14">
      <p:transition spd="slow" p14:dur="2000" advClick="0"/>
    </mc:Choice>
    <mc:Fallback>
      <p:transition spd="slow" advClick="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2645-7FFE-B841-801D-7BCB070E9A4C}"/>
              </a:ext>
            </a:extLst>
          </p:cNvPr>
          <p:cNvSpPr>
            <a:spLocks noGrp="1"/>
          </p:cNvSpPr>
          <p:nvPr>
            <p:ph type="title"/>
          </p:nvPr>
        </p:nvSpPr>
        <p:spPr>
          <a:xfrm>
            <a:off x="713250" y="537623"/>
            <a:ext cx="7717500" cy="572700"/>
          </a:xfrm>
        </p:spPr>
        <p:txBody>
          <a:bodyPr/>
          <a:lstStyle/>
          <a:p>
            <a:pPr algn="ctr"/>
            <a:r>
              <a:rPr lang="en-US" dirty="0"/>
              <a:t>Genetic Diversity </a:t>
            </a:r>
          </a:p>
        </p:txBody>
      </p:sp>
      <p:pic>
        <p:nvPicPr>
          <p:cNvPr id="3" name="Picture 2" descr="Chart&#10;&#10;Description automatically generated">
            <a:extLst>
              <a:ext uri="{FF2B5EF4-FFF2-40B4-BE49-F238E27FC236}">
                <a16:creationId xmlns:a16="http://schemas.microsoft.com/office/drawing/2014/main" id="{E0A749A0-7523-9546-8492-2A7F0577C8E1}"/>
              </a:ext>
            </a:extLst>
          </p:cNvPr>
          <p:cNvPicPr>
            <a:picLocks noChangeAspect="1"/>
          </p:cNvPicPr>
          <p:nvPr/>
        </p:nvPicPr>
        <p:blipFill>
          <a:blip r:embed="rId3"/>
          <a:stretch>
            <a:fillRect/>
          </a:stretch>
        </p:blipFill>
        <p:spPr>
          <a:xfrm>
            <a:off x="150471" y="1453141"/>
            <a:ext cx="5011837" cy="2418557"/>
          </a:xfrm>
          <a:prstGeom prst="rect">
            <a:avLst/>
          </a:prstGeom>
        </p:spPr>
      </p:pic>
      <p:sp>
        <p:nvSpPr>
          <p:cNvPr id="4" name="TextBox 3">
            <a:extLst>
              <a:ext uri="{FF2B5EF4-FFF2-40B4-BE49-F238E27FC236}">
                <a16:creationId xmlns:a16="http://schemas.microsoft.com/office/drawing/2014/main" id="{9BE1BA64-D1A4-2849-9816-7A99F334C366}"/>
              </a:ext>
            </a:extLst>
          </p:cNvPr>
          <p:cNvSpPr txBox="1"/>
          <p:nvPr/>
        </p:nvSpPr>
        <p:spPr>
          <a:xfrm>
            <a:off x="5347504" y="1552840"/>
            <a:ext cx="3646025" cy="1815882"/>
          </a:xfrm>
          <a:prstGeom prst="rect">
            <a:avLst/>
          </a:prstGeom>
          <a:solidFill>
            <a:schemeClr val="bg1">
              <a:lumMod val="90000"/>
            </a:schemeClr>
          </a:solidFill>
          <a:ln w="9525"/>
        </p:spPr>
        <p:style>
          <a:lnRef idx="2">
            <a:schemeClr val="accent2"/>
          </a:lnRef>
          <a:fillRef idx="1">
            <a:schemeClr val="lt1"/>
          </a:fillRef>
          <a:effectRef idx="0">
            <a:schemeClr val="accent2"/>
          </a:effectRef>
          <a:fontRef idx="minor">
            <a:schemeClr val="dk1"/>
          </a:fontRef>
        </p:style>
        <p:txBody>
          <a:bodyPr wrap="square" rtlCol="0">
            <a:spAutoFit/>
          </a:bodyPr>
          <a:lstStyle/>
          <a:p>
            <a:pPr marL="285750" indent="-285750">
              <a:buFont typeface="Arial" panose="020B0604020202020204" pitchFamily="34" charset="0"/>
              <a:buChar char="•"/>
            </a:pPr>
            <a:r>
              <a:rPr lang="en-US" b="1" dirty="0">
                <a:latin typeface="Baskerville Old Face" panose="02020602080505020303" pitchFamily="18" charset="77"/>
              </a:rPr>
              <a:t>Allele: </a:t>
            </a:r>
            <a:r>
              <a:rPr lang="en-US" dirty="0">
                <a:latin typeface="Baskerville Old Face" panose="02020602080505020303" pitchFamily="18" charset="77"/>
              </a:rPr>
              <a:t>Alternative form of a gene</a:t>
            </a:r>
          </a:p>
          <a:p>
            <a:pPr marL="285750" indent="-285750">
              <a:buFont typeface="Arial" panose="020B0604020202020204" pitchFamily="34" charset="0"/>
              <a:buChar char="•"/>
            </a:pPr>
            <a:r>
              <a:rPr lang="en-US" b="1" dirty="0">
                <a:latin typeface="Baskerville Old Face" panose="02020602080505020303" pitchFamily="18" charset="77"/>
              </a:rPr>
              <a:t>Heterozygote: </a:t>
            </a:r>
            <a:r>
              <a:rPr lang="en-US" dirty="0">
                <a:latin typeface="Baskerville Old Face" panose="02020602080505020303" pitchFamily="18" charset="77"/>
              </a:rPr>
              <a:t>An organism that has different alleles at a locus</a:t>
            </a:r>
          </a:p>
          <a:p>
            <a:pPr marL="285750" indent="-285750">
              <a:buFont typeface="Arial" panose="020B0604020202020204" pitchFamily="34" charset="0"/>
              <a:buChar char="•"/>
            </a:pPr>
            <a:r>
              <a:rPr lang="en-US" b="1" dirty="0">
                <a:latin typeface="Baskerville Old Face" panose="02020602080505020303" pitchFamily="18" charset="77"/>
              </a:rPr>
              <a:t>Heterozygosity</a:t>
            </a:r>
            <a:r>
              <a:rPr lang="en-US" dirty="0">
                <a:latin typeface="Baskerville Old Face" panose="02020602080505020303" pitchFamily="18" charset="77"/>
              </a:rPr>
              <a:t>: proportion of heterozygotes within a population (genetic diversity)</a:t>
            </a:r>
          </a:p>
          <a:p>
            <a:pPr marL="285750" indent="-285750">
              <a:buFont typeface="Arial" panose="020B0604020202020204" pitchFamily="34" charset="0"/>
              <a:buChar char="•"/>
            </a:pPr>
            <a:r>
              <a:rPr lang="en-US" b="1" dirty="0">
                <a:latin typeface="Baskerville Old Face" panose="02020602080505020303" pitchFamily="18" charset="77"/>
              </a:rPr>
              <a:t>Mean number of alleles: </a:t>
            </a:r>
            <a:r>
              <a:rPr lang="en-US" dirty="0">
                <a:latin typeface="Baskerville Old Face" panose="02020602080505020303" pitchFamily="18" charset="77"/>
              </a:rPr>
              <a:t>gene diversity</a:t>
            </a:r>
          </a:p>
          <a:p>
            <a:pPr marL="285750" indent="-285750">
              <a:buFont typeface="Arial" panose="020B0604020202020204" pitchFamily="34" charset="0"/>
              <a:buChar char="•"/>
            </a:pPr>
            <a:r>
              <a:rPr lang="en-US" b="1" dirty="0">
                <a:latin typeface="Baskerville Old Face" panose="02020602080505020303" pitchFamily="18" charset="77"/>
              </a:rPr>
              <a:t>Allelic richness: </a:t>
            </a:r>
            <a:r>
              <a:rPr lang="en-US" dirty="0">
                <a:latin typeface="Baskerville Old Face" panose="02020602080505020303" pitchFamily="18" charset="77"/>
              </a:rPr>
              <a:t>gene diversity but accounts for different population sizes</a:t>
            </a:r>
          </a:p>
        </p:txBody>
      </p:sp>
      <p:sp>
        <p:nvSpPr>
          <p:cNvPr id="5" name="TextBox 4">
            <a:extLst>
              <a:ext uri="{FF2B5EF4-FFF2-40B4-BE49-F238E27FC236}">
                <a16:creationId xmlns:a16="http://schemas.microsoft.com/office/drawing/2014/main" id="{397F862C-6562-D649-9C56-C5B3F9FFDC32}"/>
              </a:ext>
            </a:extLst>
          </p:cNvPr>
          <p:cNvSpPr txBox="1"/>
          <p:nvPr/>
        </p:nvSpPr>
        <p:spPr>
          <a:xfrm>
            <a:off x="150471" y="3871698"/>
            <a:ext cx="5011837" cy="461665"/>
          </a:xfrm>
          <a:prstGeom prst="rect">
            <a:avLst/>
          </a:prstGeom>
          <a:noFill/>
        </p:spPr>
        <p:txBody>
          <a:bodyPr wrap="square" rtlCol="0">
            <a:spAutoFit/>
          </a:bodyPr>
          <a:lstStyle/>
          <a:p>
            <a:r>
              <a:rPr lang="en-US" sz="1200" dirty="0">
                <a:latin typeface="Baskerville Old Face" panose="02020602080505020303" pitchFamily="18" charset="77"/>
              </a:rPr>
              <a:t>Simulated of change in frequency of ‘p’ allele (left) and resulting change in heterozygosity (right) over 150 generations </a:t>
            </a:r>
          </a:p>
        </p:txBody>
      </p:sp>
    </p:spTree>
    <p:extLst>
      <p:ext uri="{BB962C8B-B14F-4D97-AF65-F5344CB8AC3E}">
        <p14:creationId xmlns:p14="http://schemas.microsoft.com/office/powerpoint/2010/main" val="2580971187"/>
      </p:ext>
    </p:extLst>
  </p:cSld>
  <p:clrMapOvr>
    <a:masterClrMapping/>
  </p:clrMapOvr>
  <mc:AlternateContent xmlns:mc="http://schemas.openxmlformats.org/markup-compatibility/2006">
    <mc:Choice xmlns:p14="http://schemas.microsoft.com/office/powerpoint/2010/main" Requires="p14">
      <p:transition spd="slow" p14:dur="2000" advClick="0"/>
    </mc:Choice>
    <mc:Fallback>
      <p:transition spd="slow" advClick="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8ED00B5B-8FB7-794A-8CF2-EE36FB6D9B48}"/>
              </a:ext>
            </a:extLst>
          </p:cNvPr>
          <p:cNvGraphicFramePr/>
          <p:nvPr>
            <p:extLst>
              <p:ext uri="{D42A27DB-BD31-4B8C-83A1-F6EECF244321}">
                <p14:modId xmlns:p14="http://schemas.microsoft.com/office/powerpoint/2010/main" val="3910518997"/>
              </p:ext>
            </p:extLst>
          </p:nvPr>
        </p:nvGraphicFramePr>
        <p:xfrm>
          <a:off x="1423685" y="1331089"/>
          <a:ext cx="6111433" cy="320237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2">
            <a:extLst>
              <a:ext uri="{FF2B5EF4-FFF2-40B4-BE49-F238E27FC236}">
                <a16:creationId xmlns:a16="http://schemas.microsoft.com/office/drawing/2014/main" id="{C2EFB4EA-CD1C-B04A-B89C-4834205EC10D}"/>
              </a:ext>
            </a:extLst>
          </p:cNvPr>
          <p:cNvSpPr>
            <a:spLocks noGrp="1"/>
          </p:cNvSpPr>
          <p:nvPr>
            <p:ph type="title"/>
          </p:nvPr>
        </p:nvSpPr>
        <p:spPr>
          <a:xfrm>
            <a:off x="689734" y="610040"/>
            <a:ext cx="7579334" cy="572700"/>
          </a:xfrm>
        </p:spPr>
        <p:txBody>
          <a:bodyPr/>
          <a:lstStyle/>
          <a:p>
            <a:r>
              <a:rPr lang="en-US" sz="2600" dirty="0"/>
              <a:t>Meta-Analysis of Conservation Genetics Literature</a:t>
            </a:r>
          </a:p>
        </p:txBody>
      </p:sp>
    </p:spTree>
    <p:extLst>
      <p:ext uri="{BB962C8B-B14F-4D97-AF65-F5344CB8AC3E}">
        <p14:creationId xmlns:p14="http://schemas.microsoft.com/office/powerpoint/2010/main" val="554320904"/>
      </p:ext>
    </p:extLst>
  </p:cSld>
  <p:clrMapOvr>
    <a:masterClrMapping/>
  </p:clrMapOvr>
  <mc:AlternateContent xmlns:mc="http://schemas.openxmlformats.org/markup-compatibility/2006">
    <mc:Choice xmlns:p14="http://schemas.microsoft.com/office/powerpoint/2010/main" Requires="p14">
      <p:transition spd="slow" p14:dur="2000" advClick="0"/>
    </mc:Choice>
    <mc:Fallback>
      <p:transition spd="slow" advClick="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83EA1ADD-5E08-DD48-A7C8-DF5AAB874532}"/>
              </a:ext>
            </a:extLst>
          </p:cNvPr>
          <p:cNvSpPr>
            <a:spLocks noGrp="1"/>
          </p:cNvSpPr>
          <p:nvPr>
            <p:ph type="subTitle" idx="2"/>
          </p:nvPr>
        </p:nvSpPr>
        <p:spPr>
          <a:xfrm>
            <a:off x="213360" y="1251300"/>
            <a:ext cx="8717280" cy="3411011"/>
          </a:xfrm>
          <a:solidFill>
            <a:schemeClr val="bg1">
              <a:lumMod val="90000"/>
            </a:schemeClr>
          </a:solidFill>
        </p:spPr>
        <p:txBody>
          <a:bodyPr/>
          <a:lstStyle/>
          <a:p>
            <a:pPr marL="342900" indent="-342900">
              <a:lnSpc>
                <a:spcPct val="100000"/>
              </a:lnSpc>
              <a:buClr>
                <a:schemeClr val="accent2">
                  <a:lumMod val="60000"/>
                  <a:lumOff val="40000"/>
                </a:schemeClr>
              </a:buClr>
              <a:buFont typeface="Arial" panose="020B0604020202020204" pitchFamily="34" charset="0"/>
              <a:buChar char="•"/>
            </a:pPr>
            <a:r>
              <a:rPr lang="en-US" sz="1700" dirty="0">
                <a:solidFill>
                  <a:schemeClr val="accent2">
                    <a:lumMod val="75000"/>
                  </a:schemeClr>
                </a:solidFill>
                <a:latin typeface="Baskerville Old Face" panose="02020602080505020303" pitchFamily="18" charset="77"/>
                <a:cs typeface="Fahkwang" pitchFamily="2" charset="-34"/>
              </a:rPr>
              <a:t>Collated data from published articles that focused on conservation and population genetics from the repository DataDryad</a:t>
            </a:r>
          </a:p>
          <a:p>
            <a:pPr marL="342900" indent="-342900">
              <a:lnSpc>
                <a:spcPct val="100000"/>
              </a:lnSpc>
              <a:buClr>
                <a:schemeClr val="accent2">
                  <a:lumMod val="60000"/>
                  <a:lumOff val="40000"/>
                </a:schemeClr>
              </a:buClr>
              <a:buFont typeface="Arial" panose="020B0604020202020204" pitchFamily="34" charset="0"/>
              <a:buChar char="•"/>
            </a:pPr>
            <a:r>
              <a:rPr lang="en-US" sz="1700" dirty="0">
                <a:solidFill>
                  <a:schemeClr val="accent2">
                    <a:lumMod val="75000"/>
                  </a:schemeClr>
                </a:solidFill>
                <a:latin typeface="Baskerville Old Face" panose="02020602080505020303" pitchFamily="18" charset="77"/>
                <a:cs typeface="Fahkwang" pitchFamily="2" charset="-34"/>
              </a:rPr>
              <a:t>Studies that were used were published from the years 2010-2022 </a:t>
            </a:r>
            <a:endParaRPr lang="en-US" sz="1700" b="0" i="0" u="none" strike="noStrike" dirty="0">
              <a:solidFill>
                <a:schemeClr val="accent2">
                  <a:lumMod val="75000"/>
                </a:schemeClr>
              </a:solidFill>
              <a:effectLst/>
              <a:latin typeface="Baskerville Old Face" panose="02020602080505020303" pitchFamily="18" charset="77"/>
              <a:cs typeface="Fahkwang" pitchFamily="2" charset="-34"/>
            </a:endParaRPr>
          </a:p>
          <a:p>
            <a:pPr marL="342900" indent="-342900">
              <a:lnSpc>
                <a:spcPct val="100000"/>
              </a:lnSpc>
              <a:buClr>
                <a:schemeClr val="accent2">
                  <a:lumMod val="60000"/>
                  <a:lumOff val="40000"/>
                </a:schemeClr>
              </a:buClr>
              <a:buFont typeface="Arial" panose="020B0604020202020204" pitchFamily="34" charset="0"/>
              <a:buChar char="•"/>
            </a:pPr>
            <a:r>
              <a:rPr lang="en-US" sz="1700" b="0" i="0" u="none" strike="noStrike" dirty="0">
                <a:solidFill>
                  <a:schemeClr val="accent2">
                    <a:lumMod val="75000"/>
                  </a:schemeClr>
                </a:solidFill>
                <a:effectLst/>
                <a:latin typeface="Baskerville Old Face" panose="02020602080505020303" pitchFamily="18" charset="77"/>
                <a:cs typeface="Fahkwang" pitchFamily="2" charset="-34"/>
              </a:rPr>
              <a:t>There are 342 species included in this meta-</a:t>
            </a:r>
            <a:r>
              <a:rPr lang="en-US" sz="1700" dirty="0">
                <a:solidFill>
                  <a:schemeClr val="accent2">
                    <a:lumMod val="75000"/>
                  </a:schemeClr>
                </a:solidFill>
                <a:latin typeface="Baskerville Old Face" panose="02020602080505020303" pitchFamily="18" charset="77"/>
                <a:cs typeface="Fahkwang" pitchFamily="2" charset="-34"/>
              </a:rPr>
              <a:t>analysis</a:t>
            </a:r>
            <a:r>
              <a:rPr lang="en-US" sz="1700" b="0" i="0" u="none" strike="noStrike" dirty="0">
                <a:solidFill>
                  <a:schemeClr val="accent2">
                    <a:lumMod val="75000"/>
                  </a:schemeClr>
                </a:solidFill>
                <a:effectLst/>
                <a:latin typeface="Baskerville Old Face" panose="02020602080505020303" pitchFamily="18" charset="77"/>
                <a:cs typeface="Fahkwang" pitchFamily="2" charset="-34"/>
              </a:rPr>
              <a:t> and range across animal phyla</a:t>
            </a:r>
          </a:p>
          <a:p>
            <a:pPr marL="800100" lvl="1" indent="-342900">
              <a:lnSpc>
                <a:spcPct val="100000"/>
              </a:lnSpc>
              <a:buClr>
                <a:schemeClr val="accent2">
                  <a:lumMod val="60000"/>
                  <a:lumOff val="40000"/>
                </a:schemeClr>
              </a:buClr>
              <a:buFont typeface="Arial" panose="020B0604020202020204" pitchFamily="34" charset="0"/>
              <a:buChar char="•"/>
            </a:pPr>
            <a:r>
              <a:rPr lang="en-US" sz="1700" b="0" i="0" u="none" strike="noStrike" dirty="0">
                <a:solidFill>
                  <a:schemeClr val="accent2">
                    <a:lumMod val="75000"/>
                  </a:schemeClr>
                </a:solidFill>
                <a:effectLst/>
                <a:latin typeface="Baskerville Old Face" panose="02020602080505020303" pitchFamily="18" charset="77"/>
                <a:cs typeface="Fahkwang" pitchFamily="2" charset="-34"/>
              </a:rPr>
              <a:t> which include marine and land mammals, birds, fish, amphibians, reptiles and insects</a:t>
            </a:r>
          </a:p>
          <a:p>
            <a:pPr marL="342900" indent="-342900">
              <a:lnSpc>
                <a:spcPct val="100000"/>
              </a:lnSpc>
              <a:buClr>
                <a:schemeClr val="accent2">
                  <a:lumMod val="60000"/>
                  <a:lumOff val="40000"/>
                </a:schemeClr>
              </a:buClr>
              <a:buFont typeface="Arial" panose="020B0604020202020204" pitchFamily="34" charset="0"/>
              <a:buChar char="•"/>
            </a:pPr>
            <a:r>
              <a:rPr lang="en-US" sz="1700" dirty="0">
                <a:solidFill>
                  <a:schemeClr val="accent2">
                    <a:lumMod val="75000"/>
                  </a:schemeClr>
                </a:solidFill>
                <a:latin typeface="Baskerville Old Face" panose="02020602080505020303" pitchFamily="18" charset="77"/>
                <a:cs typeface="Fahkwang" pitchFamily="2" charset="-34"/>
              </a:rPr>
              <a:t>Species in each class were categorized by their IUCN RedList ranking as well as their threat level</a:t>
            </a:r>
            <a:br>
              <a:rPr lang="en-US" sz="1700" dirty="0">
                <a:solidFill>
                  <a:schemeClr val="accent2">
                    <a:lumMod val="75000"/>
                  </a:schemeClr>
                </a:solidFill>
                <a:latin typeface="Baskerville Old Face" panose="02020602080505020303" pitchFamily="18" charset="77"/>
                <a:cs typeface="Fahkwang" pitchFamily="2" charset="-34"/>
              </a:rPr>
            </a:br>
            <a:r>
              <a:rPr lang="en-US" sz="1700" dirty="0">
                <a:solidFill>
                  <a:schemeClr val="accent2">
                    <a:lumMod val="75000"/>
                  </a:schemeClr>
                </a:solidFill>
                <a:latin typeface="Baskerville Old Face" panose="02020602080505020303" pitchFamily="18" charset="77"/>
                <a:cs typeface="Fahkwang" pitchFamily="2" charset="-34"/>
              </a:rPr>
              <a:t>(Least concern, near threatened, vulnerable, endangered and critically endangered)</a:t>
            </a:r>
          </a:p>
          <a:p>
            <a:pPr marL="342900">
              <a:lnSpc>
                <a:spcPct val="100000"/>
              </a:lnSpc>
              <a:buClr>
                <a:schemeClr val="accent2">
                  <a:lumMod val="60000"/>
                  <a:lumOff val="40000"/>
                </a:schemeClr>
              </a:buClr>
              <a:buFont typeface="Arial" panose="020B0604020202020204" pitchFamily="34" charset="0"/>
              <a:buChar char="•"/>
            </a:pPr>
            <a:r>
              <a:rPr lang="en-US" sz="1700" dirty="0">
                <a:latin typeface="Baskerville Old Face" panose="02020602080505020303" pitchFamily="18" charset="77"/>
              </a:rPr>
              <a:t>IUCN RedList ranking and threat level (non-threatened vs threatened) are the response variables</a:t>
            </a:r>
          </a:p>
          <a:p>
            <a:pPr marL="342900">
              <a:lnSpc>
                <a:spcPct val="100000"/>
              </a:lnSpc>
              <a:buClr>
                <a:schemeClr val="accent2">
                  <a:lumMod val="60000"/>
                  <a:lumOff val="40000"/>
                </a:schemeClr>
              </a:buClr>
              <a:buFont typeface="Arial" panose="020B0604020202020204" pitchFamily="34" charset="0"/>
              <a:buChar char="•"/>
            </a:pPr>
            <a:r>
              <a:rPr lang="en-US" sz="1700" dirty="0">
                <a:latin typeface="Baskerville Old Face" panose="02020602080505020303" pitchFamily="18" charset="77"/>
              </a:rPr>
              <a:t>The independent variables are observed and expected heterozygosity, allelic richness, and mean number of alleles</a:t>
            </a:r>
          </a:p>
          <a:p>
            <a:pPr marL="342900">
              <a:lnSpc>
                <a:spcPct val="100000"/>
              </a:lnSpc>
              <a:buClr>
                <a:schemeClr val="accent2">
                  <a:lumMod val="60000"/>
                  <a:lumOff val="40000"/>
                </a:schemeClr>
              </a:buClr>
              <a:buFont typeface="Arial" panose="020B0604020202020204" pitchFamily="34" charset="0"/>
              <a:buChar char="•"/>
            </a:pPr>
            <a:endParaRPr lang="en-US" sz="1600" dirty="0">
              <a:latin typeface="Baskerville Old Face" panose="02020602080505020303" pitchFamily="18" charset="77"/>
            </a:endParaRPr>
          </a:p>
          <a:p>
            <a:pPr marL="0" indent="0">
              <a:lnSpc>
                <a:spcPct val="100000"/>
              </a:lnSpc>
              <a:buClr>
                <a:schemeClr val="accent2">
                  <a:lumMod val="60000"/>
                  <a:lumOff val="40000"/>
                </a:schemeClr>
              </a:buClr>
              <a:buNone/>
            </a:pPr>
            <a:endParaRPr lang="en-US" sz="1600" dirty="0">
              <a:solidFill>
                <a:schemeClr val="accent2">
                  <a:lumMod val="75000"/>
                </a:schemeClr>
              </a:solidFill>
              <a:latin typeface="Baskerville Old Face" panose="02020602080505020303" pitchFamily="18" charset="77"/>
              <a:cs typeface="Fahkwang" pitchFamily="2" charset="-34"/>
            </a:endParaRPr>
          </a:p>
          <a:p>
            <a:pPr marL="342900" indent="-342900">
              <a:lnSpc>
                <a:spcPct val="100000"/>
              </a:lnSpc>
              <a:buClr>
                <a:schemeClr val="accent2">
                  <a:lumMod val="60000"/>
                  <a:lumOff val="40000"/>
                </a:schemeClr>
              </a:buClr>
              <a:buFont typeface="Arial" panose="020B0604020202020204" pitchFamily="34" charset="0"/>
              <a:buChar char="•"/>
            </a:pPr>
            <a:endParaRPr lang="en-US" sz="1600" dirty="0">
              <a:solidFill>
                <a:schemeClr val="accent2">
                  <a:lumMod val="75000"/>
                </a:schemeClr>
              </a:solidFill>
              <a:latin typeface="Baskerville Old Face" panose="02020602080505020303" pitchFamily="18" charset="77"/>
              <a:cs typeface="Fahkwang" pitchFamily="2" charset="-34"/>
            </a:endParaRPr>
          </a:p>
          <a:p>
            <a:pPr marL="0" indent="0">
              <a:lnSpc>
                <a:spcPct val="100000"/>
              </a:lnSpc>
              <a:buClr>
                <a:schemeClr val="accent2">
                  <a:lumMod val="60000"/>
                  <a:lumOff val="40000"/>
                </a:schemeClr>
              </a:buClr>
              <a:buNone/>
            </a:pPr>
            <a:endParaRPr lang="en-US" sz="1600" dirty="0">
              <a:solidFill>
                <a:schemeClr val="accent2">
                  <a:lumMod val="75000"/>
                </a:schemeClr>
              </a:solidFill>
              <a:latin typeface="Baskerville Old Face" panose="02020602080505020303" pitchFamily="18" charset="77"/>
              <a:cs typeface="Fahkwang" pitchFamily="2" charset="-34"/>
            </a:endParaRPr>
          </a:p>
          <a:p>
            <a:pPr marL="342900" indent="-342900">
              <a:lnSpc>
                <a:spcPct val="100000"/>
              </a:lnSpc>
              <a:buClr>
                <a:schemeClr val="accent2">
                  <a:lumMod val="60000"/>
                  <a:lumOff val="40000"/>
                </a:schemeClr>
              </a:buClr>
              <a:buFont typeface="Arial" panose="020B0604020202020204" pitchFamily="34" charset="0"/>
              <a:buChar char="•"/>
            </a:pPr>
            <a:endParaRPr lang="en-US" sz="1600" dirty="0">
              <a:solidFill>
                <a:schemeClr val="accent2">
                  <a:lumMod val="75000"/>
                </a:schemeClr>
              </a:solidFill>
              <a:latin typeface="Baskerville Old Face" panose="02020602080505020303" pitchFamily="18" charset="77"/>
              <a:cs typeface="Fahkwang" pitchFamily="2" charset="-34"/>
            </a:endParaRPr>
          </a:p>
          <a:p>
            <a:pPr marL="114300" lvl="0" indent="0">
              <a:buNone/>
            </a:pPr>
            <a:endParaRPr lang="en-US" sz="1600" dirty="0">
              <a:solidFill>
                <a:schemeClr val="accent2">
                  <a:lumMod val="75000"/>
                </a:schemeClr>
              </a:solidFill>
              <a:latin typeface="Baskerville Old Face" panose="02020602080505020303" pitchFamily="18" charset="77"/>
              <a:cs typeface="Fahkwang" pitchFamily="2" charset="-34"/>
            </a:endParaRPr>
          </a:p>
          <a:p>
            <a:pPr marL="0" indent="0">
              <a:lnSpc>
                <a:spcPct val="150000"/>
              </a:lnSpc>
              <a:buClr>
                <a:schemeClr val="accent2">
                  <a:lumMod val="60000"/>
                  <a:lumOff val="40000"/>
                </a:schemeClr>
              </a:buClr>
              <a:buNone/>
            </a:pPr>
            <a:endParaRPr lang="en-US" sz="1600" dirty="0">
              <a:solidFill>
                <a:schemeClr val="accent2">
                  <a:lumMod val="75000"/>
                </a:schemeClr>
              </a:solidFill>
              <a:latin typeface="Baskerville Old Face" panose="02020602080505020303" pitchFamily="18" charset="77"/>
              <a:cs typeface="Fahkwang" pitchFamily="2" charset="-34"/>
            </a:endParaRPr>
          </a:p>
        </p:txBody>
      </p:sp>
      <p:sp>
        <p:nvSpPr>
          <p:cNvPr id="4" name="Title 3">
            <a:extLst>
              <a:ext uri="{FF2B5EF4-FFF2-40B4-BE49-F238E27FC236}">
                <a16:creationId xmlns:a16="http://schemas.microsoft.com/office/drawing/2014/main" id="{93C20CE1-8FB8-7240-9D07-4DEEDE26AABB}"/>
              </a:ext>
            </a:extLst>
          </p:cNvPr>
          <p:cNvSpPr>
            <a:spLocks noGrp="1"/>
          </p:cNvSpPr>
          <p:nvPr>
            <p:ph type="title"/>
          </p:nvPr>
        </p:nvSpPr>
        <p:spPr>
          <a:xfrm>
            <a:off x="899156" y="577000"/>
            <a:ext cx="7345687" cy="572700"/>
          </a:xfrm>
        </p:spPr>
        <p:txBody>
          <a:bodyPr/>
          <a:lstStyle/>
          <a:p>
            <a:r>
              <a:rPr lang="en-US" dirty="0"/>
              <a:t>Literature Sampling &amp; Data Collection</a:t>
            </a:r>
          </a:p>
        </p:txBody>
      </p:sp>
    </p:spTree>
    <p:extLst>
      <p:ext uri="{BB962C8B-B14F-4D97-AF65-F5344CB8AC3E}">
        <p14:creationId xmlns:p14="http://schemas.microsoft.com/office/powerpoint/2010/main" val="3519558947"/>
      </p:ext>
    </p:extLst>
  </p:cSld>
  <p:clrMapOvr>
    <a:masterClrMapping/>
  </p:clrMapOvr>
  <mc:AlternateContent xmlns:mc="http://schemas.openxmlformats.org/markup-compatibility/2006">
    <mc:Choice xmlns:p14="http://schemas.microsoft.com/office/powerpoint/2010/main" Requires="p14">
      <p:transition spd="slow" p14:dur="2000" advClick="0"/>
    </mc:Choice>
    <mc:Fallback>
      <p:transition spd="slow" advClick="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B874F0-75EC-BB43-86F5-C47986A035AC}"/>
              </a:ext>
            </a:extLst>
          </p:cNvPr>
          <p:cNvSpPr>
            <a:spLocks noGrp="1"/>
          </p:cNvSpPr>
          <p:nvPr>
            <p:ph type="title"/>
          </p:nvPr>
        </p:nvSpPr>
        <p:spPr/>
        <p:txBody>
          <a:bodyPr/>
          <a:lstStyle/>
          <a:p>
            <a:r>
              <a:rPr lang="en-US" dirty="0"/>
              <a:t>Methods</a:t>
            </a:r>
          </a:p>
        </p:txBody>
      </p:sp>
      <p:sp>
        <p:nvSpPr>
          <p:cNvPr id="3" name="Text Placeholder 2">
            <a:extLst>
              <a:ext uri="{FF2B5EF4-FFF2-40B4-BE49-F238E27FC236}">
                <a16:creationId xmlns:a16="http://schemas.microsoft.com/office/drawing/2014/main" id="{06F6A3C0-CF73-1D4D-9342-10B45ED3D280}"/>
              </a:ext>
            </a:extLst>
          </p:cNvPr>
          <p:cNvSpPr>
            <a:spLocks noGrp="1"/>
          </p:cNvSpPr>
          <p:nvPr>
            <p:ph type="body" idx="1"/>
          </p:nvPr>
        </p:nvSpPr>
        <p:spPr>
          <a:xfrm>
            <a:off x="713225" y="1126170"/>
            <a:ext cx="7717500" cy="3295800"/>
          </a:xfrm>
        </p:spPr>
        <p:txBody>
          <a:bodyPr/>
          <a:lstStyle/>
          <a:p>
            <a:pPr>
              <a:buFont typeface="+mj-lt"/>
              <a:buAutoNum type="arabicPeriod"/>
            </a:pPr>
            <a:r>
              <a:rPr lang="en-US" sz="2000" dirty="0">
                <a:latin typeface="Baskerville Old Face" panose="02020602080505020303" pitchFamily="18" charset="77"/>
              </a:rPr>
              <a:t>Imputed missing data using the </a:t>
            </a:r>
            <a:r>
              <a:rPr lang="en-US" sz="2000" dirty="0" err="1">
                <a:latin typeface="Baskerville Old Face" panose="02020602080505020303" pitchFamily="18" charset="77"/>
              </a:rPr>
              <a:t>randomForest</a:t>
            </a:r>
            <a:r>
              <a:rPr lang="en-US" sz="2000" dirty="0">
                <a:latin typeface="Baskerville Old Face" panose="02020602080505020303" pitchFamily="18" charset="77"/>
              </a:rPr>
              <a:t> package in R</a:t>
            </a:r>
          </a:p>
          <a:p>
            <a:pPr>
              <a:buFont typeface="+mj-lt"/>
              <a:buAutoNum type="arabicPeriod"/>
            </a:pPr>
            <a:r>
              <a:rPr lang="en-US" sz="2000" dirty="0">
                <a:latin typeface="Baskerville Old Face" panose="02020602080505020303" pitchFamily="18" charset="77"/>
              </a:rPr>
              <a:t>Check for correlation between genetic diversity measures and IUCN ranking for both raw data and imputed data</a:t>
            </a:r>
          </a:p>
          <a:p>
            <a:pPr>
              <a:buFont typeface="+mj-lt"/>
              <a:buAutoNum type="arabicPeriod"/>
            </a:pPr>
            <a:r>
              <a:rPr lang="en-US" sz="2000" dirty="0">
                <a:latin typeface="Baskerville Old Face" panose="02020602080505020303" pitchFamily="18" charset="77"/>
              </a:rPr>
              <a:t>Ran NMDS ordination on imputed dataset using the Vegan package, using </a:t>
            </a:r>
            <a:r>
              <a:rPr lang="en-US" sz="2000" dirty="0" err="1">
                <a:latin typeface="Baskerville Old Face" panose="02020602080505020303" pitchFamily="18" charset="77"/>
              </a:rPr>
              <a:t>Eucledian</a:t>
            </a:r>
            <a:r>
              <a:rPr lang="en-US" sz="2000" dirty="0">
                <a:latin typeface="Baskerville Old Face" panose="02020602080505020303" pitchFamily="18" charset="77"/>
              </a:rPr>
              <a:t> as the distance metric</a:t>
            </a:r>
          </a:p>
          <a:p>
            <a:pPr>
              <a:buFont typeface="+mj-lt"/>
              <a:buAutoNum type="arabicPeriod"/>
            </a:pPr>
            <a:r>
              <a:rPr lang="en-US" sz="2000" dirty="0">
                <a:latin typeface="Baskerville Old Face" panose="02020602080505020303" pitchFamily="18" charset="77"/>
              </a:rPr>
              <a:t>Visualized the dissimilarities between species IUCN RedList ranking and species threat level by plotting the distance matrix of the NMDS analysis </a:t>
            </a:r>
          </a:p>
          <a:p>
            <a:pPr>
              <a:buFont typeface="+mj-lt"/>
              <a:buAutoNum type="arabicPeriod"/>
            </a:pPr>
            <a:r>
              <a:rPr lang="en-US" sz="2000" dirty="0">
                <a:latin typeface="Baskerville Old Face" panose="02020602080505020303" pitchFamily="18" charset="77"/>
              </a:rPr>
              <a:t>Ran NMDS ordination on </a:t>
            </a:r>
            <a:r>
              <a:rPr lang="en-US" sz="2000" dirty="0" err="1">
                <a:latin typeface="Baskerville Old Face" panose="02020602080505020303" pitchFamily="18" charset="77"/>
              </a:rPr>
              <a:t>subsetted</a:t>
            </a:r>
            <a:r>
              <a:rPr lang="en-US" sz="2000" dirty="0">
                <a:latin typeface="Baskerville Old Face" panose="02020602080505020303" pitchFamily="18" charset="77"/>
              </a:rPr>
              <a:t> class Mammalia data and visualized distance matrix grouping data by threat level and IUCN status</a:t>
            </a:r>
          </a:p>
        </p:txBody>
      </p:sp>
    </p:spTree>
    <p:extLst>
      <p:ext uri="{BB962C8B-B14F-4D97-AF65-F5344CB8AC3E}">
        <p14:creationId xmlns:p14="http://schemas.microsoft.com/office/powerpoint/2010/main" val="792007648"/>
      </p:ext>
    </p:extLst>
  </p:cSld>
  <p:clrMapOvr>
    <a:masterClrMapping/>
  </p:clrMapOvr>
  <mc:AlternateContent xmlns:mc="http://schemas.openxmlformats.org/markup-compatibility/2006">
    <mc:Choice xmlns:p14="http://schemas.microsoft.com/office/powerpoint/2010/main" Requires="p14">
      <p:transition spd="slow" p14:dur="2000" advClick="0"/>
    </mc:Choice>
    <mc:Fallback>
      <p:transition spd="slow" advClick="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7586F-2B09-A640-A4BF-9EC12287A113}"/>
              </a:ext>
            </a:extLst>
          </p:cNvPr>
          <p:cNvSpPr>
            <a:spLocks noGrp="1"/>
          </p:cNvSpPr>
          <p:nvPr>
            <p:ph type="title"/>
          </p:nvPr>
        </p:nvSpPr>
        <p:spPr>
          <a:xfrm>
            <a:off x="509037" y="359066"/>
            <a:ext cx="8125925" cy="572700"/>
          </a:xfrm>
        </p:spPr>
        <p:txBody>
          <a:bodyPr/>
          <a:lstStyle/>
          <a:p>
            <a:pPr algn="ctr"/>
            <a:r>
              <a:rPr lang="en-US" sz="2800" dirty="0"/>
              <a:t>NMDS analysis across all classes</a:t>
            </a:r>
          </a:p>
        </p:txBody>
      </p:sp>
      <p:pic>
        <p:nvPicPr>
          <p:cNvPr id="22" name="Picture 21" descr="Chart&#10;&#10;Description automatically generated">
            <a:extLst>
              <a:ext uri="{FF2B5EF4-FFF2-40B4-BE49-F238E27FC236}">
                <a16:creationId xmlns:a16="http://schemas.microsoft.com/office/drawing/2014/main" id="{DE25CEEB-D2DA-9842-B1D4-4580C82A2692}"/>
              </a:ext>
            </a:extLst>
          </p:cNvPr>
          <p:cNvPicPr>
            <a:picLocks noChangeAspect="1"/>
          </p:cNvPicPr>
          <p:nvPr/>
        </p:nvPicPr>
        <p:blipFill>
          <a:blip r:embed="rId2"/>
          <a:stretch>
            <a:fillRect/>
          </a:stretch>
        </p:blipFill>
        <p:spPr>
          <a:xfrm>
            <a:off x="222753" y="1172984"/>
            <a:ext cx="4222540" cy="2576361"/>
          </a:xfrm>
          <a:prstGeom prst="rect">
            <a:avLst/>
          </a:prstGeom>
        </p:spPr>
      </p:pic>
      <p:pic>
        <p:nvPicPr>
          <p:cNvPr id="24" name="Picture 23" descr="Chart, diagram&#10;&#10;Description automatically generated">
            <a:extLst>
              <a:ext uri="{FF2B5EF4-FFF2-40B4-BE49-F238E27FC236}">
                <a16:creationId xmlns:a16="http://schemas.microsoft.com/office/drawing/2014/main" id="{7042BE0C-0169-5D4B-9756-38B1FAA7CCF5}"/>
              </a:ext>
            </a:extLst>
          </p:cNvPr>
          <p:cNvPicPr>
            <a:picLocks noChangeAspect="1"/>
          </p:cNvPicPr>
          <p:nvPr/>
        </p:nvPicPr>
        <p:blipFill>
          <a:blip r:embed="rId3"/>
          <a:stretch>
            <a:fillRect/>
          </a:stretch>
        </p:blipFill>
        <p:spPr>
          <a:xfrm>
            <a:off x="4698708" y="1196622"/>
            <a:ext cx="4096390" cy="2528710"/>
          </a:xfrm>
          <a:prstGeom prst="rect">
            <a:avLst/>
          </a:prstGeom>
        </p:spPr>
      </p:pic>
      <p:sp>
        <p:nvSpPr>
          <p:cNvPr id="25" name="TextBox 24">
            <a:extLst>
              <a:ext uri="{FF2B5EF4-FFF2-40B4-BE49-F238E27FC236}">
                <a16:creationId xmlns:a16="http://schemas.microsoft.com/office/drawing/2014/main" id="{D51372A6-25EC-3446-B052-C7F3DE9660E2}"/>
              </a:ext>
            </a:extLst>
          </p:cNvPr>
          <p:cNvSpPr txBox="1"/>
          <p:nvPr/>
        </p:nvSpPr>
        <p:spPr>
          <a:xfrm>
            <a:off x="476161" y="3781789"/>
            <a:ext cx="3889039" cy="523220"/>
          </a:xfrm>
          <a:prstGeom prst="rect">
            <a:avLst/>
          </a:prstGeom>
          <a:noFill/>
        </p:spPr>
        <p:txBody>
          <a:bodyPr wrap="square" rtlCol="0">
            <a:spAutoFit/>
          </a:bodyPr>
          <a:lstStyle/>
          <a:p>
            <a:r>
              <a:rPr lang="en-US" dirty="0">
                <a:latin typeface="Baskerville Old Face" panose="02020602080505020303" pitchFamily="18" charset="77"/>
              </a:rPr>
              <a:t>Distance matrix of species genetic diversity measures grouped by threat level</a:t>
            </a:r>
          </a:p>
        </p:txBody>
      </p:sp>
      <p:sp>
        <p:nvSpPr>
          <p:cNvPr id="26" name="TextBox 25">
            <a:extLst>
              <a:ext uri="{FF2B5EF4-FFF2-40B4-BE49-F238E27FC236}">
                <a16:creationId xmlns:a16="http://schemas.microsoft.com/office/drawing/2014/main" id="{5F9E7DE9-2B82-4B43-8C87-3700008CB908}"/>
              </a:ext>
            </a:extLst>
          </p:cNvPr>
          <p:cNvSpPr txBox="1"/>
          <p:nvPr/>
        </p:nvSpPr>
        <p:spPr>
          <a:xfrm>
            <a:off x="4985597" y="3725332"/>
            <a:ext cx="3889039" cy="523220"/>
          </a:xfrm>
          <a:prstGeom prst="rect">
            <a:avLst/>
          </a:prstGeom>
          <a:noFill/>
        </p:spPr>
        <p:txBody>
          <a:bodyPr wrap="square" rtlCol="0">
            <a:spAutoFit/>
          </a:bodyPr>
          <a:lstStyle/>
          <a:p>
            <a:r>
              <a:rPr lang="en-US" dirty="0">
                <a:latin typeface="Baskerville Old Face" panose="02020602080505020303" pitchFamily="18" charset="77"/>
              </a:rPr>
              <a:t>Distance matrix of species genetic diversity measures grouped by IUCN status</a:t>
            </a:r>
          </a:p>
        </p:txBody>
      </p:sp>
    </p:spTree>
    <p:extLst>
      <p:ext uri="{BB962C8B-B14F-4D97-AF65-F5344CB8AC3E}">
        <p14:creationId xmlns:p14="http://schemas.microsoft.com/office/powerpoint/2010/main" val="1318742470"/>
      </p:ext>
    </p:extLst>
  </p:cSld>
  <p:clrMapOvr>
    <a:masterClrMapping/>
  </p:clrMapOvr>
  <mc:AlternateContent xmlns:mc="http://schemas.openxmlformats.org/markup-compatibility/2006">
    <mc:Choice xmlns:p14="http://schemas.microsoft.com/office/powerpoint/2010/main" Requires="p14">
      <p:transition spd="slow" p14:dur="2000" advClick="0"/>
    </mc:Choice>
    <mc:Fallback>
      <p:transition spd="slow" advClick="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3CBD28-6ED4-B545-B5FC-21727E7C9A23}"/>
              </a:ext>
            </a:extLst>
          </p:cNvPr>
          <p:cNvSpPr>
            <a:spLocks noGrp="1"/>
          </p:cNvSpPr>
          <p:nvPr>
            <p:ph type="title"/>
          </p:nvPr>
        </p:nvSpPr>
        <p:spPr>
          <a:xfrm>
            <a:off x="1573255" y="552614"/>
            <a:ext cx="7717500" cy="572700"/>
          </a:xfrm>
        </p:spPr>
        <p:txBody>
          <a:bodyPr/>
          <a:lstStyle/>
          <a:p>
            <a:r>
              <a:rPr lang="en-US" dirty="0"/>
              <a:t>NMDS analysis of class Mammalia</a:t>
            </a:r>
          </a:p>
        </p:txBody>
      </p:sp>
      <p:sp>
        <p:nvSpPr>
          <p:cNvPr id="4" name="TextBox 3">
            <a:extLst>
              <a:ext uri="{FF2B5EF4-FFF2-40B4-BE49-F238E27FC236}">
                <a16:creationId xmlns:a16="http://schemas.microsoft.com/office/drawing/2014/main" id="{D86C5366-F3A8-544B-884A-724879306730}"/>
              </a:ext>
            </a:extLst>
          </p:cNvPr>
          <p:cNvSpPr txBox="1"/>
          <p:nvPr/>
        </p:nvSpPr>
        <p:spPr>
          <a:xfrm>
            <a:off x="346165" y="3863998"/>
            <a:ext cx="3889039" cy="523220"/>
          </a:xfrm>
          <a:prstGeom prst="rect">
            <a:avLst/>
          </a:prstGeom>
          <a:noFill/>
        </p:spPr>
        <p:txBody>
          <a:bodyPr wrap="square" rtlCol="0">
            <a:spAutoFit/>
          </a:bodyPr>
          <a:lstStyle/>
          <a:p>
            <a:r>
              <a:rPr lang="en-US" dirty="0">
                <a:latin typeface="Baskerville Old Face" panose="02020602080505020303" pitchFamily="18" charset="77"/>
              </a:rPr>
              <a:t>Distance matrix of mammal’s genetic diversity measures grouped by threat level</a:t>
            </a:r>
          </a:p>
        </p:txBody>
      </p:sp>
      <p:sp>
        <p:nvSpPr>
          <p:cNvPr id="8" name="TextBox 7">
            <a:extLst>
              <a:ext uri="{FF2B5EF4-FFF2-40B4-BE49-F238E27FC236}">
                <a16:creationId xmlns:a16="http://schemas.microsoft.com/office/drawing/2014/main" id="{D1DC1FD9-77E5-2C47-BE16-E5F0B6BC44D2}"/>
              </a:ext>
            </a:extLst>
          </p:cNvPr>
          <p:cNvSpPr txBox="1"/>
          <p:nvPr/>
        </p:nvSpPr>
        <p:spPr>
          <a:xfrm>
            <a:off x="4908795" y="3863998"/>
            <a:ext cx="3889040" cy="523220"/>
          </a:xfrm>
          <a:prstGeom prst="rect">
            <a:avLst/>
          </a:prstGeom>
          <a:noFill/>
        </p:spPr>
        <p:txBody>
          <a:bodyPr wrap="square" rtlCol="0">
            <a:spAutoFit/>
          </a:bodyPr>
          <a:lstStyle/>
          <a:p>
            <a:r>
              <a:rPr lang="en-US" dirty="0">
                <a:latin typeface="Baskerville Old Face" panose="02020602080505020303" pitchFamily="18" charset="77"/>
              </a:rPr>
              <a:t>Distance matrix of mammal’s genetic diversity measures grouped by IUCN RedList ranking</a:t>
            </a:r>
          </a:p>
        </p:txBody>
      </p:sp>
      <p:pic>
        <p:nvPicPr>
          <p:cNvPr id="10" name="Picture 9" descr="Chart&#10;&#10;Description automatically generated">
            <a:extLst>
              <a:ext uri="{FF2B5EF4-FFF2-40B4-BE49-F238E27FC236}">
                <a16:creationId xmlns:a16="http://schemas.microsoft.com/office/drawing/2014/main" id="{008569F4-16CF-5B4B-98DD-965078BD01A4}"/>
              </a:ext>
            </a:extLst>
          </p:cNvPr>
          <p:cNvPicPr>
            <a:picLocks noChangeAspect="1"/>
          </p:cNvPicPr>
          <p:nvPr/>
        </p:nvPicPr>
        <p:blipFill>
          <a:blip r:embed="rId3"/>
          <a:stretch>
            <a:fillRect/>
          </a:stretch>
        </p:blipFill>
        <p:spPr>
          <a:xfrm>
            <a:off x="190016" y="1258990"/>
            <a:ext cx="4225836" cy="2625519"/>
          </a:xfrm>
          <a:prstGeom prst="rect">
            <a:avLst/>
          </a:prstGeom>
        </p:spPr>
      </p:pic>
      <p:pic>
        <p:nvPicPr>
          <p:cNvPr id="12" name="Picture 11" descr="Diagram&#10;&#10;Description automatically generated">
            <a:extLst>
              <a:ext uri="{FF2B5EF4-FFF2-40B4-BE49-F238E27FC236}">
                <a16:creationId xmlns:a16="http://schemas.microsoft.com/office/drawing/2014/main" id="{48E325B1-6AF9-EB43-A0C6-8F49FD9B0354}"/>
              </a:ext>
            </a:extLst>
          </p:cNvPr>
          <p:cNvPicPr>
            <a:picLocks noChangeAspect="1"/>
          </p:cNvPicPr>
          <p:nvPr/>
        </p:nvPicPr>
        <p:blipFill>
          <a:blip r:embed="rId4"/>
          <a:stretch>
            <a:fillRect/>
          </a:stretch>
        </p:blipFill>
        <p:spPr>
          <a:xfrm>
            <a:off x="4572000" y="1258990"/>
            <a:ext cx="4225837" cy="2630240"/>
          </a:xfrm>
          <a:prstGeom prst="rect">
            <a:avLst/>
          </a:prstGeom>
        </p:spPr>
      </p:pic>
    </p:spTree>
    <p:extLst>
      <p:ext uri="{BB962C8B-B14F-4D97-AF65-F5344CB8AC3E}">
        <p14:creationId xmlns:p14="http://schemas.microsoft.com/office/powerpoint/2010/main" val="3940070488"/>
      </p:ext>
    </p:extLst>
  </p:cSld>
  <p:clrMapOvr>
    <a:masterClrMapping/>
  </p:clrMapOvr>
  <mc:AlternateContent xmlns:mc="http://schemas.openxmlformats.org/markup-compatibility/2006">
    <mc:Choice xmlns:p14="http://schemas.microsoft.com/office/powerpoint/2010/main" Requires="p14">
      <p:transition spd="slow" p14:dur="2000" advClick="0"/>
    </mc:Choice>
    <mc:Fallback>
      <p:transition spd="slow" advClick="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A3BFFA45-70CF-7141-B01C-2C48EA6D7F4F}"/>
              </a:ext>
            </a:extLst>
          </p:cNvPr>
          <p:cNvSpPr>
            <a:spLocks noGrp="1"/>
          </p:cNvSpPr>
          <p:nvPr>
            <p:ph type="subTitle" idx="1"/>
          </p:nvPr>
        </p:nvSpPr>
        <p:spPr>
          <a:xfrm>
            <a:off x="461915" y="1314355"/>
            <a:ext cx="7701698" cy="2083601"/>
          </a:xfrm>
          <a:solidFill>
            <a:schemeClr val="bg1">
              <a:lumMod val="90000"/>
            </a:schemeClr>
          </a:solidFill>
          <a:ln>
            <a:solidFill>
              <a:schemeClr val="tx1"/>
            </a:solidFill>
          </a:ln>
        </p:spPr>
        <p:txBody>
          <a:bodyPr/>
          <a:lstStyle/>
          <a:p>
            <a:r>
              <a:rPr lang="en-US" sz="1800" dirty="0">
                <a:latin typeface="Baskerville Old Face" panose="02020602080505020303" pitchFamily="18" charset="77"/>
              </a:rPr>
              <a:t>Overall, when looking at genetic diversity measures across species according to their IUCN status they are clustered very close to one another</a:t>
            </a:r>
          </a:p>
          <a:p>
            <a:r>
              <a:rPr lang="en-US" sz="1800" dirty="0">
                <a:latin typeface="Baskerville Old Face" panose="02020602080505020303" pitchFamily="18" charset="77"/>
              </a:rPr>
              <a:t>By grouping them threat level the data has better cluster separation</a:t>
            </a:r>
          </a:p>
          <a:p>
            <a:r>
              <a:rPr lang="en-US" sz="1800" dirty="0">
                <a:latin typeface="Baskerville Old Face" panose="02020602080505020303" pitchFamily="18" charset="77"/>
              </a:rPr>
              <a:t>Low separation can also be attributed to grouping taxa together. There may be significant differences between taxonomic groups genetic diversity measures </a:t>
            </a:r>
          </a:p>
          <a:p>
            <a:r>
              <a:rPr lang="en-US" sz="1800" dirty="0">
                <a:latin typeface="Baskerville Old Face" panose="02020602080505020303" pitchFamily="18" charset="77"/>
              </a:rPr>
              <a:t>When looking at class Mammalia, genetic diversity measures better accounts for species threat level compared to IUCN status </a:t>
            </a:r>
          </a:p>
          <a:p>
            <a:pPr marL="114300" indent="0">
              <a:buNone/>
            </a:pPr>
            <a:endParaRPr lang="en-US" sz="1800" dirty="0">
              <a:latin typeface="Baskerville Old Face" panose="02020602080505020303" pitchFamily="18" charset="77"/>
            </a:endParaRPr>
          </a:p>
        </p:txBody>
      </p:sp>
      <p:sp>
        <p:nvSpPr>
          <p:cNvPr id="3" name="Title 2">
            <a:extLst>
              <a:ext uri="{FF2B5EF4-FFF2-40B4-BE49-F238E27FC236}">
                <a16:creationId xmlns:a16="http://schemas.microsoft.com/office/drawing/2014/main" id="{9490741C-8EFA-234E-97B7-DE37337E34C6}"/>
              </a:ext>
            </a:extLst>
          </p:cNvPr>
          <p:cNvSpPr>
            <a:spLocks noGrp="1"/>
          </p:cNvSpPr>
          <p:nvPr>
            <p:ph type="title"/>
          </p:nvPr>
        </p:nvSpPr>
        <p:spPr/>
        <p:txBody>
          <a:bodyPr/>
          <a:lstStyle/>
          <a:p>
            <a:r>
              <a:rPr lang="en-US" dirty="0"/>
              <a:t>Discussion</a:t>
            </a:r>
          </a:p>
        </p:txBody>
      </p:sp>
      <p:sp>
        <p:nvSpPr>
          <p:cNvPr id="4" name="TextBox 3">
            <a:extLst>
              <a:ext uri="{FF2B5EF4-FFF2-40B4-BE49-F238E27FC236}">
                <a16:creationId xmlns:a16="http://schemas.microsoft.com/office/drawing/2014/main" id="{6F02E324-4EAC-864D-9B61-17E350EE34C0}"/>
              </a:ext>
            </a:extLst>
          </p:cNvPr>
          <p:cNvSpPr txBox="1"/>
          <p:nvPr/>
        </p:nvSpPr>
        <p:spPr>
          <a:xfrm>
            <a:off x="1072444" y="3488265"/>
            <a:ext cx="6920089" cy="830997"/>
          </a:xfrm>
          <a:prstGeom prst="rect">
            <a:avLst/>
          </a:prstGeom>
          <a:solidFill>
            <a:schemeClr val="bg1"/>
          </a:solidFill>
          <a:ln>
            <a:solidFill>
              <a:schemeClr val="tx1"/>
            </a:solidFill>
          </a:ln>
        </p:spPr>
        <p:txBody>
          <a:bodyPr wrap="square" rtlCol="0">
            <a:spAutoFit/>
          </a:bodyPr>
          <a:lstStyle/>
          <a:p>
            <a:r>
              <a:rPr lang="en-US" sz="1600" dirty="0">
                <a:latin typeface="Baskerville Old Face" panose="02020602080505020303" pitchFamily="18" charset="77"/>
              </a:rPr>
              <a:t>To improve overall inference of genetic diversity measures on IUCN status</a:t>
            </a:r>
          </a:p>
          <a:p>
            <a:pPr marL="342900" lvl="2" indent="-342900">
              <a:buFont typeface="+mj-lt"/>
              <a:buAutoNum type="arabicPeriod"/>
            </a:pPr>
            <a:r>
              <a:rPr lang="en-US" sz="1600" dirty="0">
                <a:latin typeface="Baskerville Old Face" panose="02020602080505020303" pitchFamily="18" charset="77"/>
              </a:rPr>
              <a:t>Increase overall sample size (imbalanced data)</a:t>
            </a:r>
          </a:p>
          <a:p>
            <a:pPr marL="342900" lvl="2" indent="-342900">
              <a:buFont typeface="+mj-lt"/>
              <a:buAutoNum type="arabicPeriod"/>
            </a:pPr>
            <a:r>
              <a:rPr lang="en-US" sz="1600" dirty="0">
                <a:latin typeface="Baskerville Old Face" panose="02020602080505020303" pitchFamily="18" charset="77"/>
              </a:rPr>
              <a:t>Increase overall sampling of species classified as threatened (more endangered)</a:t>
            </a:r>
          </a:p>
        </p:txBody>
      </p:sp>
    </p:spTree>
    <p:extLst>
      <p:ext uri="{BB962C8B-B14F-4D97-AF65-F5344CB8AC3E}">
        <p14:creationId xmlns:p14="http://schemas.microsoft.com/office/powerpoint/2010/main" val="907168001"/>
      </p:ext>
    </p:extLst>
  </p:cSld>
  <p:clrMapOvr>
    <a:masterClrMapping/>
  </p:clrMapOvr>
  <mc:AlternateContent xmlns:mc="http://schemas.openxmlformats.org/markup-compatibility/2006">
    <mc:Choice xmlns:p14="http://schemas.microsoft.com/office/powerpoint/2010/main" Requires="p14">
      <p:transition spd="slow" p14:dur="2000" advClick="0"/>
    </mc:Choice>
    <mc:Fallback>
      <p:transition spd="slow" advClick="0"/>
    </mc:Fallback>
  </mc:AlternateContent>
</p:sld>
</file>

<file path=ppt/theme/theme1.xml><?xml version="1.0" encoding="utf-8"?>
<a:theme xmlns:a="http://schemas.openxmlformats.org/drawingml/2006/main" name="Minimalist Business Slides XL by Slidesgo">
  <a:themeElements>
    <a:clrScheme name="Simple Light">
      <a:dk1>
        <a:srgbClr val="000000"/>
      </a:dk1>
      <a:lt1>
        <a:srgbClr val="F5F2EE"/>
      </a:lt1>
      <a:dk2>
        <a:srgbClr val="000000"/>
      </a:dk2>
      <a:lt2>
        <a:srgbClr val="EEEEEE"/>
      </a:lt2>
      <a:accent1>
        <a:srgbClr val="3F3533"/>
      </a:accent1>
      <a:accent2>
        <a:srgbClr val="3F3533"/>
      </a:accent2>
      <a:accent3>
        <a:srgbClr val="3F3533"/>
      </a:accent3>
      <a:accent4>
        <a:srgbClr val="3F3533"/>
      </a:accent4>
      <a:accent5>
        <a:srgbClr val="3F3533"/>
      </a:accent5>
      <a:accent6>
        <a:srgbClr val="3F3533"/>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Minimalist Business Slides XL by Slidesgo" id="{A01414DB-B4B7-5A4C-93E5-CF4B4BED2A90}" vid="{8B07FE88-CB2F-304F-B471-9F0D92547F9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Minimalist Business Slides XL by Slidesgo</Template>
  <TotalTime>5950</TotalTime>
  <Words>832</Words>
  <Application>Microsoft Macintosh PowerPoint</Application>
  <PresentationFormat>On-screen Show (16:9)</PresentationFormat>
  <Paragraphs>63</Paragraphs>
  <Slides>10</Slides>
  <Notes>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10</vt:i4>
      </vt:variant>
    </vt:vector>
  </HeadingPairs>
  <TitlesOfParts>
    <vt:vector size="18" baseType="lpstr">
      <vt:lpstr>Lato</vt:lpstr>
      <vt:lpstr>Times New Roman</vt:lpstr>
      <vt:lpstr>Baskerville Old Face</vt:lpstr>
      <vt:lpstr>Arial</vt:lpstr>
      <vt:lpstr>Montserrat</vt:lpstr>
      <vt:lpstr>Vidaloka</vt:lpstr>
      <vt:lpstr>Open Sans</vt:lpstr>
      <vt:lpstr>Minimalist Business Slides XL by Slidesgo</vt:lpstr>
      <vt:lpstr>Using Measures of Genetic Diversity as Estimates for Conservation Status in Animal Phyla</vt:lpstr>
      <vt:lpstr>International Union of Conservation of Nature (IUCN)</vt:lpstr>
      <vt:lpstr>Genetic Diversity </vt:lpstr>
      <vt:lpstr>Meta-Analysis of Conservation Genetics Literature</vt:lpstr>
      <vt:lpstr>Literature Sampling &amp; Data Collection</vt:lpstr>
      <vt:lpstr>Methods</vt:lpstr>
      <vt:lpstr>NMDS analysis across all classes</vt:lpstr>
      <vt:lpstr>NMDS analysis of class Mammalia</vt:lpstr>
      <vt:lpstr>Discussion</vt:lpstr>
      <vt:lpstr>Citations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Meta-analysis of conservation genetics literature</dc:title>
  <dc:creator>Anais Aoki</dc:creator>
  <cp:lastModifiedBy>Anais Aoki</cp:lastModifiedBy>
  <cp:revision>36</cp:revision>
  <dcterms:created xsi:type="dcterms:W3CDTF">2023-04-27T17:47:27Z</dcterms:created>
  <dcterms:modified xsi:type="dcterms:W3CDTF">2023-05-01T20:58:02Z</dcterms:modified>
</cp:coreProperties>
</file>